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1" r:id="rId4"/>
    <p:sldId id="284" r:id="rId5"/>
    <p:sldId id="264" r:id="rId6"/>
    <p:sldId id="281" r:id="rId7"/>
    <p:sldId id="265" r:id="rId8"/>
    <p:sldId id="283" r:id="rId9"/>
    <p:sldId id="266" r:id="rId10"/>
    <p:sldId id="28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CFDE"/>
    <a:srgbClr val="EEF0F1"/>
    <a:srgbClr val="000EEF"/>
    <a:srgbClr val="29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5"/>
    <p:restoredTop sz="93465" autoAdjust="0"/>
  </p:normalViewPr>
  <p:slideViewPr>
    <p:cSldViewPr snapToGrid="0" snapToObjects="1">
      <p:cViewPr varScale="1">
        <p:scale>
          <a:sx n="94" d="100"/>
          <a:sy n="94" d="100"/>
        </p:scale>
        <p:origin x="1045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9" d="100"/>
          <a:sy n="119" d="100"/>
        </p:scale>
        <p:origin x="392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C53AAB-1338-0E4E-9430-4FB71624C4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0F2545-247C-004B-87BA-D1BFF748AB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69DB6-F799-D644-AE36-97B4B2144DBE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E2CC0-A33F-F845-BE5B-A72555823C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1A39B-63F1-9D43-8045-516D8F3926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F3CF-D89A-D04B-9DCB-27A4C778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69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FE6D4-1F1E-E040-80E2-D0423BA0A5F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B9B12-E9C8-6A4B-8B4D-5AB17130C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9B9B12-E9C8-6A4B-8B4D-5AB17130CB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6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2EEEA-2958-194B-AF15-EB289AE6D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rgbClr val="B1CFDE"/>
                </a:solidFill>
                <a:latin typeface="Palatino" pitchFamily="2" charset="77"/>
                <a:ea typeface="Palatino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132E3-7A54-B644-829C-E61DF9284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EEF0F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AB4B4-0990-9746-8473-BDADEEA7D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18D40-C0D6-DA47-B7FE-89EFB703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E13EB-63D0-4640-BFA1-8F7628DA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1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1763-16D3-3545-B230-5A2227E60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CE99D-E910-D748-9248-8FC9721CE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99626-12D6-3745-8479-37766A33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CA046-2BF7-F742-9C7E-A75D953D2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885D8-FE46-3346-A210-45BB5926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1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7F56FB-DC05-9540-9C5A-80A04A810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0D8AC-DB83-9845-8B95-1E758FFC6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7756B-2FB1-5F44-993D-5C1ABF85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0A319-B206-1044-865D-71B9AEB3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76422-794F-3F45-BE0B-3AD23FD6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0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D664-B764-3F49-9361-158FD2AD6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DD443-04D5-124F-8666-02DA168D2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83A01-FF10-4744-B475-6ED8F9D2B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3C316-19E9-C34B-85AA-B0DA7B16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A2E08-D3EA-C042-B68B-544F04E9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8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9AD1F-3936-2D4C-BF3F-285287CC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30E19-7835-3E44-990A-E2E2C2344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04FF0-DF8D-CE43-8A26-AC280363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D4A86-230D-4444-B8AF-6E95E1ACE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300FE-C382-1348-8BE1-9F014C7B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7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0671F-DED1-EF4F-9AC1-9EE34C5B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F15B0-4D1B-8F42-9AB3-A95D61354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10356-47B5-3548-9FA5-B374C1C68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AA8E6-6A55-8845-B7BE-35FEB55D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49084-298E-BD4F-980A-C3413FFA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9E4F5-CB32-B14D-B671-22FCC9512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6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E124-C3F5-F94D-B1DE-8C86A0F48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A65B3-269E-5144-9994-B0E21D8F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5D585-77C3-4E49-A96B-A98184C50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48D056-13A0-C844-B45C-3314BEE6B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A1060-9A03-2A42-BB54-115DE6D84F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3ECEB-5A66-D045-A856-1610944C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F0F397-B02B-4546-A785-5853216A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4A9FB-3B6F-304E-9221-32EB5002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9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CD1B-534F-0449-851D-66F8915E1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D89FE1-C5D0-914D-8AAF-E98B05FA4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EFC03-2349-924F-9498-E6A77782F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6CEA76-F3A5-EB45-A8CB-912262C6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0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F94F6E-1396-B74C-A134-ACA8AC330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40065-27AB-E245-96D5-CE95A6932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1F5F0-F4ED-E04A-BAFF-FA386251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3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8D29-A1D1-1C4D-8120-512CE2813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2BFF2-1A97-7142-8475-B82F8D08F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33FFF7-8DC0-D440-9411-807D73735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62271-0D76-E947-A58F-011510E6E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627BC-DF82-FB4C-A50E-F14ECA69D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F1686-71C9-5A41-9553-70EB3869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3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0A42B-93A5-9742-9B89-961439D5E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77ECD-F65D-1B41-9C47-466E12E02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7F4F5C-703C-8E4E-8547-F78265DEE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282B0-22EB-1248-B40A-39C440FF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98F8A-3F72-0A42-A80C-EB723A6D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A6CC8-0B2E-6746-836A-812A51371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A28E-C508-6C4C-84C3-85635B1D4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2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9F46BE-F31A-C544-8554-9A22035B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ADE4F-D7DE-254F-A70A-30D0513C9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0132C-E529-6D4A-9663-9B16E4AF0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975DF-EFD5-DE41-B36C-6698791573E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EC087-C872-4C44-B6DF-5F0991B17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0E95D-0104-9D48-98D6-760532466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  <a:p>
            <a:fld id="{BF649C8B-4A1C-2E40-A46E-AEFA1178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9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B1CFDE"/>
          </a:solidFill>
          <a:latin typeface="Palatino" pitchFamily="2" charset="77"/>
          <a:ea typeface="Palatino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B103-D0F0-2C45-BC39-443D533DF9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Organisational Impact </a:t>
            </a:r>
            <a:br>
              <a:rPr lang="en-GB" sz="4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4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 COVID-19 on </a:t>
            </a:r>
            <a:br>
              <a:rPr lang="en-GB" sz="4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4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Revenue Management</a:t>
            </a:r>
            <a:endParaRPr lang="en-US" sz="4800" b="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430DBC-006F-EE44-8AF8-B1BDAB2AD6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endParaRPr lang="en-GB" altLang="en-US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en-GB" altLang="en-US" dirty="0">
                <a:solidFill>
                  <a:schemeClr val="bg1"/>
                </a:solidFill>
              </a:rPr>
              <a:t>Roland Seddon | Managing Director </a:t>
            </a:r>
          </a:p>
        </p:txBody>
      </p:sp>
    </p:spTree>
    <p:extLst>
      <p:ext uri="{BB962C8B-B14F-4D97-AF65-F5344CB8AC3E}">
        <p14:creationId xmlns:p14="http://schemas.microsoft.com/office/powerpoint/2010/main" val="383704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2A58-E36F-4243-8AB8-E93CB71E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8637E-FC35-4539-AD15-5BE36133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4987" y="1371026"/>
            <a:ext cx="8431599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Employee engagement</a:t>
            </a:r>
          </a:p>
          <a:p>
            <a:pPr lvl="2"/>
            <a:r>
              <a:rPr lang="en-GB" dirty="0"/>
              <a:t>Have you developed your benefits and </a:t>
            </a:r>
            <a:r>
              <a:rPr lang="en-GB" dirty="0" err="1"/>
              <a:t>wfh</a:t>
            </a:r>
            <a:r>
              <a:rPr lang="en-GB" dirty="0"/>
              <a:t> policies?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Training and Development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Employee attraction 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Growth of interims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30EF-D911-6745-8F85-8B8E2F0562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27366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A272-3936-8E4D-A5D3-0350563CB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78D6F-6868-B14B-BAB7-980157C09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806615"/>
            <a:ext cx="5257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AutoNum type="arabicParenR"/>
            </a:pPr>
            <a:r>
              <a:rPr lang="en-GB" altLang="en-US" sz="2600" dirty="0"/>
              <a:t>The Revenue Management Staffing Market</a:t>
            </a:r>
          </a:p>
          <a:p>
            <a:pPr marL="0" indent="0">
              <a:lnSpc>
                <a:spcPct val="100000"/>
              </a:lnSpc>
              <a:buNone/>
            </a:pPr>
            <a:endParaRPr lang="en-GB" altLang="en-US" sz="2600" dirty="0"/>
          </a:p>
          <a:p>
            <a:pPr marL="971550" lvl="1" indent="-514350">
              <a:lnSpc>
                <a:spcPct val="100000"/>
              </a:lnSpc>
              <a:buFont typeface="+mj-lt"/>
              <a:buAutoNum type="alphaLcParenR"/>
            </a:pPr>
            <a:r>
              <a:rPr lang="en-GB" altLang="en-US" sz="2200" dirty="0"/>
              <a:t>Employment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lphaLcParenR"/>
            </a:pPr>
            <a:r>
              <a:rPr lang="en-GB" altLang="en-US" sz="2200" dirty="0"/>
              <a:t>Recruitment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lphaLcParenR"/>
            </a:pPr>
            <a:r>
              <a:rPr lang="en-GB" altLang="en-US" sz="2200" dirty="0"/>
              <a:t>Retention</a:t>
            </a:r>
          </a:p>
          <a:p>
            <a:pPr marL="0" indent="0">
              <a:buNone/>
            </a:pPr>
            <a:endParaRPr lang="en-GB" altLang="en-US" sz="2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45F9831-280E-FC4E-AA10-ABB96963956D}"/>
              </a:ext>
            </a:extLst>
          </p:cNvPr>
          <p:cNvSpPr txBox="1">
            <a:spLocks/>
          </p:cNvSpPr>
          <p:nvPr/>
        </p:nvSpPr>
        <p:spPr>
          <a:xfrm>
            <a:off x="6723888" y="1794002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altLang="en-US" sz="2200" dirty="0"/>
              <a:t>2) </a:t>
            </a:r>
            <a:r>
              <a:rPr lang="en-GB" altLang="en-US" sz="2600" dirty="0"/>
              <a:t>Trends and Challenges</a:t>
            </a:r>
            <a:endParaRPr lang="en-GB" altLang="en-US" sz="2200" dirty="0"/>
          </a:p>
          <a:p>
            <a:pPr marL="0" indent="0">
              <a:lnSpc>
                <a:spcPct val="100000"/>
              </a:lnSpc>
              <a:buNone/>
            </a:pPr>
            <a:endParaRPr lang="en-GB" altLang="en-US" sz="2600" dirty="0"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2600" dirty="0">
                <a:cs typeface="Times New Roman" panose="02020603050405020304" pitchFamily="18" charset="0"/>
              </a:rPr>
              <a:t>3</a:t>
            </a:r>
            <a:r>
              <a:rPr lang="en-GB" altLang="en-US" sz="2600" dirty="0"/>
              <a:t>) What employees want</a:t>
            </a:r>
          </a:p>
          <a:p>
            <a:pPr marL="0" indent="0">
              <a:lnSpc>
                <a:spcPct val="100000"/>
              </a:lnSpc>
              <a:buNone/>
            </a:pPr>
            <a:endParaRPr lang="en-GB" altLang="en-US" sz="26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2600" dirty="0"/>
              <a:t>4) The Future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DAAB-36A0-B549-AD34-15D23D04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9474C-85C9-9647-9083-966331ACF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637" y="2260191"/>
            <a:ext cx="43434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2600" dirty="0"/>
              <a:t>Hospitality hit hardest</a:t>
            </a:r>
          </a:p>
          <a:p>
            <a:pPr>
              <a:lnSpc>
                <a:spcPct val="100000"/>
              </a:lnSpc>
            </a:pPr>
            <a:endParaRPr lang="en-GB" altLang="en-US" sz="2600" dirty="0"/>
          </a:p>
          <a:p>
            <a:pPr>
              <a:lnSpc>
                <a:spcPct val="100000"/>
              </a:lnSpc>
            </a:pPr>
            <a:r>
              <a:rPr lang="en-GB" altLang="en-US" sz="2600" dirty="0"/>
              <a:t>Unemployment increasing</a:t>
            </a:r>
          </a:p>
          <a:p>
            <a:pPr>
              <a:lnSpc>
                <a:spcPct val="100000"/>
              </a:lnSpc>
            </a:pPr>
            <a:endParaRPr lang="en-GB" altLang="en-US" sz="2600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37C1053-6506-6541-B2E2-369DF9BE6C24}"/>
              </a:ext>
            </a:extLst>
          </p:cNvPr>
          <p:cNvSpPr txBox="1">
            <a:spLocks/>
          </p:cNvSpPr>
          <p:nvPr/>
        </p:nvSpPr>
        <p:spPr>
          <a:xfrm>
            <a:off x="6507649" y="2260191"/>
            <a:ext cx="4343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altLang="en-US" sz="2400" dirty="0"/>
              <a:t>Furlough/ Redundancies</a:t>
            </a:r>
          </a:p>
          <a:p>
            <a:pPr>
              <a:lnSpc>
                <a:spcPct val="100000"/>
              </a:lnSpc>
            </a:pPr>
            <a:endParaRPr lang="en-GB" altLang="en-US" sz="2600" dirty="0"/>
          </a:p>
          <a:p>
            <a:pPr>
              <a:lnSpc>
                <a:spcPct val="100000"/>
              </a:lnSpc>
            </a:pPr>
            <a:r>
              <a:rPr lang="en-GB" altLang="en-US" sz="2600" dirty="0"/>
              <a:t>2</a:t>
            </a:r>
            <a:r>
              <a:rPr lang="en-GB" altLang="en-US" sz="2600" baseline="30000" dirty="0"/>
              <a:t>nd</a:t>
            </a:r>
            <a:r>
              <a:rPr lang="en-GB" altLang="en-US" sz="2600" dirty="0"/>
              <a:t> lockdown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8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FE13ABB0-25A4-FE40-A549-92CEA6AE5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4676" y="2007108"/>
            <a:ext cx="2336243" cy="1210655"/>
          </a:xfrm>
        </p:spPr>
      </p:pic>
      <p:pic>
        <p:nvPicPr>
          <p:cNvPr id="7" name="Picture 6" descr="A picture containing line chart&#10;&#10;Description automatically generated">
            <a:extLst>
              <a:ext uri="{FF2B5EF4-FFF2-40B4-BE49-F238E27FC236}">
                <a16:creationId xmlns:a16="http://schemas.microsoft.com/office/drawing/2014/main" id="{2FB5A550-B09A-7A4A-BF4A-D9968D622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231" y="1995532"/>
            <a:ext cx="2267850" cy="1210657"/>
          </a:xfrm>
          <a:prstGeom prst="rect">
            <a:avLst/>
          </a:prstGeom>
        </p:spPr>
      </p:pic>
      <p:pic>
        <p:nvPicPr>
          <p:cNvPr id="9" name="Picture 8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9708C9A7-AA3D-4F40-9723-752387D7F3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3098" y="1995532"/>
            <a:ext cx="2267848" cy="1210656"/>
          </a:xfrm>
          <a:prstGeom prst="rect">
            <a:avLst/>
          </a:prstGeom>
        </p:spPr>
      </p:pic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B8018ABB-A902-5749-8146-C868E02C90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5363" y="1995531"/>
            <a:ext cx="2336241" cy="121065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E58FF93-9714-C241-B3B9-3A834B4F65AC}"/>
              </a:ext>
            </a:extLst>
          </p:cNvPr>
          <p:cNvSpPr txBox="1">
            <a:spLocks/>
          </p:cNvSpPr>
          <p:nvPr/>
        </p:nvSpPr>
        <p:spPr>
          <a:xfrm>
            <a:off x="1724676" y="3217763"/>
            <a:ext cx="2336243" cy="2403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500" dirty="0"/>
              <a:t>Digital experiences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Digital event platforms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Digital gaming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Travel insurance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Long term vacation rentals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B4D2E08-0F16-6F4A-A910-3539630F5F00}"/>
              </a:ext>
            </a:extLst>
          </p:cNvPr>
          <p:cNvSpPr txBox="1">
            <a:spLocks/>
          </p:cNvSpPr>
          <p:nvPr/>
        </p:nvSpPr>
        <p:spPr>
          <a:xfrm>
            <a:off x="4289231" y="3206187"/>
            <a:ext cx="2336243" cy="2403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500" dirty="0"/>
              <a:t>Trains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Destination family vacation rentals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Leisure-focused hotels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Car rentals for leisure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Intermediaries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0CEA274-4D9C-F64E-BCC5-2E974D4ECB4C}"/>
              </a:ext>
            </a:extLst>
          </p:cNvPr>
          <p:cNvSpPr txBox="1">
            <a:spLocks/>
          </p:cNvSpPr>
          <p:nvPr/>
        </p:nvSpPr>
        <p:spPr>
          <a:xfrm>
            <a:off x="6845533" y="3206187"/>
            <a:ext cx="2336243" cy="337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500" dirty="0"/>
              <a:t>River cruises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Theme parks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Airports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Casinos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Business focused hotels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F&amp;B travel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Shot-haul/ domestic air travel/car rental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415B72C-6E5E-A545-94FF-A48B024344EC}"/>
              </a:ext>
            </a:extLst>
          </p:cNvPr>
          <p:cNvSpPr txBox="1">
            <a:spLocks/>
          </p:cNvSpPr>
          <p:nvPr/>
        </p:nvSpPr>
        <p:spPr>
          <a:xfrm>
            <a:off x="9413493" y="3217763"/>
            <a:ext cx="2336243" cy="337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500" dirty="0"/>
              <a:t>Cruises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Long-haul air travel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Tour operators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Experiences/ activities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Airport hotels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Spas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Travel management companies/ convention hotels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9769F9-C55A-7C41-B48A-FC914DA3B848}"/>
              </a:ext>
            </a:extLst>
          </p:cNvPr>
          <p:cNvSpPr txBox="1">
            <a:spLocks/>
          </p:cNvSpPr>
          <p:nvPr/>
        </p:nvSpPr>
        <p:spPr>
          <a:xfrm>
            <a:off x="263884" y="2007108"/>
            <a:ext cx="1232480" cy="1199079"/>
          </a:xfrm>
          <a:prstGeom prst="rect">
            <a:avLst/>
          </a:prstGeom>
          <a:solidFill>
            <a:srgbClr val="B1CFDE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tx1"/>
                </a:solidFill>
              </a:rPr>
              <a:t>Recovery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tx1"/>
                </a:solidFill>
              </a:rPr>
              <a:t>Outlook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8ECD030-8204-3947-9A04-D4DD20BFE752}"/>
              </a:ext>
            </a:extLst>
          </p:cNvPr>
          <p:cNvSpPr txBox="1">
            <a:spLocks/>
          </p:cNvSpPr>
          <p:nvPr/>
        </p:nvSpPr>
        <p:spPr>
          <a:xfrm>
            <a:off x="260479" y="3278367"/>
            <a:ext cx="1232480" cy="1860792"/>
          </a:xfrm>
          <a:prstGeom prst="rect">
            <a:avLst/>
          </a:prstGeom>
          <a:solidFill>
            <a:srgbClr val="B1CFDE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tx1"/>
                </a:solidFill>
              </a:rPr>
              <a:t>Segments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8C23104-2286-F846-8440-0F8002AD6450}"/>
              </a:ext>
            </a:extLst>
          </p:cNvPr>
          <p:cNvSpPr txBox="1">
            <a:spLocks/>
          </p:cNvSpPr>
          <p:nvPr/>
        </p:nvSpPr>
        <p:spPr>
          <a:xfrm>
            <a:off x="1724676" y="1395992"/>
            <a:ext cx="2288538" cy="599539"/>
          </a:xfrm>
          <a:prstGeom prst="rect">
            <a:avLst/>
          </a:prstGeom>
          <a:solidFill>
            <a:srgbClr val="B1CFDE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New or substitute offerings (e.g. Digital)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B8346E8-BD94-D240-AAAF-01BDB1528C29}"/>
              </a:ext>
            </a:extLst>
          </p:cNvPr>
          <p:cNvSpPr txBox="1">
            <a:spLocks/>
          </p:cNvSpPr>
          <p:nvPr/>
        </p:nvSpPr>
        <p:spPr>
          <a:xfrm>
            <a:off x="4302740" y="1407569"/>
            <a:ext cx="2234611" cy="599539"/>
          </a:xfrm>
          <a:prstGeom prst="rect">
            <a:avLst/>
          </a:prstGeom>
          <a:solidFill>
            <a:srgbClr val="B1CFDE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The first forays into safe travel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3C65923-BC95-6748-ABC6-197C26CB37B7}"/>
              </a:ext>
            </a:extLst>
          </p:cNvPr>
          <p:cNvSpPr txBox="1">
            <a:spLocks/>
          </p:cNvSpPr>
          <p:nvPr/>
        </p:nvSpPr>
        <p:spPr>
          <a:xfrm>
            <a:off x="6831153" y="1395991"/>
            <a:ext cx="2234611" cy="599539"/>
          </a:xfrm>
          <a:prstGeom prst="rect">
            <a:avLst/>
          </a:prstGeom>
          <a:solidFill>
            <a:srgbClr val="B1CFDE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Redesign required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BD073C-2563-A04A-8F4C-068D32E5170D}"/>
              </a:ext>
            </a:extLst>
          </p:cNvPr>
          <p:cNvSpPr txBox="1">
            <a:spLocks/>
          </p:cNvSpPr>
          <p:nvPr/>
        </p:nvSpPr>
        <p:spPr>
          <a:xfrm>
            <a:off x="9413493" y="1384416"/>
            <a:ext cx="2288538" cy="599539"/>
          </a:xfrm>
          <a:prstGeom prst="rect">
            <a:avLst/>
          </a:prstGeom>
          <a:solidFill>
            <a:srgbClr val="B1CFDE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4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The longer road ahead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700A75E-55C0-F743-8C44-0AE5BB90D775}"/>
              </a:ext>
            </a:extLst>
          </p:cNvPr>
          <p:cNvSpPr txBox="1">
            <a:spLocks/>
          </p:cNvSpPr>
          <p:nvPr/>
        </p:nvSpPr>
        <p:spPr>
          <a:xfrm>
            <a:off x="260479" y="6534889"/>
            <a:ext cx="2288539" cy="281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500" dirty="0">
                <a:solidFill>
                  <a:schemeClr val="tx1"/>
                </a:solidFill>
              </a:rPr>
              <a:t>Bain &amp; Company, 2020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500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F39E8E55-C932-4BB3-A6F0-267BDF06D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77" y="197377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Recovery</a:t>
            </a:r>
          </a:p>
        </p:txBody>
      </p:sp>
    </p:spTree>
    <p:extLst>
      <p:ext uri="{BB962C8B-B14F-4D97-AF65-F5344CB8AC3E}">
        <p14:creationId xmlns:p14="http://schemas.microsoft.com/office/powerpoint/2010/main" val="95304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288D9-A664-EF47-B4A2-FE35D6EE3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Recruitment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605045-21C0-9D4A-8A50-E6214F7DC841}"/>
              </a:ext>
            </a:extLst>
          </p:cNvPr>
          <p:cNvSpPr txBox="1">
            <a:spLocks/>
          </p:cNvSpPr>
          <p:nvPr/>
        </p:nvSpPr>
        <p:spPr>
          <a:xfrm>
            <a:off x="63246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6AADEEE-CF4F-F246-86A7-A1D31604454F}"/>
              </a:ext>
            </a:extLst>
          </p:cNvPr>
          <p:cNvSpPr txBox="1">
            <a:spLocks/>
          </p:cNvSpPr>
          <p:nvPr/>
        </p:nvSpPr>
        <p:spPr>
          <a:xfrm>
            <a:off x="2882397" y="1856495"/>
            <a:ext cx="7963656" cy="285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altLang="en-US" sz="2600" dirty="0"/>
              <a:t>Quiet March to June </a:t>
            </a:r>
          </a:p>
          <a:p>
            <a:pPr>
              <a:lnSpc>
                <a:spcPct val="100000"/>
              </a:lnSpc>
            </a:pPr>
            <a:endParaRPr lang="en-GB" altLang="en-US" sz="2600" dirty="0"/>
          </a:p>
          <a:p>
            <a:pPr>
              <a:lnSpc>
                <a:spcPct val="100000"/>
              </a:lnSpc>
            </a:pPr>
            <a:r>
              <a:rPr lang="en-GB" altLang="en-US" sz="2600" dirty="0"/>
              <a:t>Pick up July to Sept</a:t>
            </a:r>
          </a:p>
          <a:p>
            <a:pPr>
              <a:lnSpc>
                <a:spcPct val="100000"/>
              </a:lnSpc>
            </a:pPr>
            <a:endParaRPr lang="en-GB" altLang="en-US" sz="2600" dirty="0"/>
          </a:p>
          <a:p>
            <a:pPr>
              <a:lnSpc>
                <a:spcPct val="100000"/>
              </a:lnSpc>
            </a:pPr>
            <a:r>
              <a:rPr lang="en-GB" altLang="en-US" sz="2600" dirty="0"/>
              <a:t>Holding pattern until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886" y="2225675"/>
            <a:ext cx="9191625" cy="3459901"/>
          </a:xfrm>
        </p:spPr>
        <p:txBody>
          <a:bodyPr/>
          <a:lstStyle/>
          <a:p>
            <a:r>
              <a:rPr lang="en-GB" dirty="0"/>
              <a:t>13% of UK workforce NOT open to opportunities</a:t>
            </a:r>
          </a:p>
          <a:p>
            <a:r>
              <a:rPr lang="en-GB" dirty="0"/>
              <a:t>Post-redundancy workforce – the best people</a:t>
            </a:r>
          </a:p>
          <a:p>
            <a:endParaRPr lang="en-GB" dirty="0"/>
          </a:p>
          <a:p>
            <a:r>
              <a:rPr lang="en-GB" dirty="0"/>
              <a:t>How are you keeping people happy?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87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66E9F-853C-0C44-8336-175FEC15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Employment Trends &amp; Challenges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F53D88-4A26-8C41-8693-1872E3B909D5}"/>
              </a:ext>
            </a:extLst>
          </p:cNvPr>
          <p:cNvSpPr txBox="1">
            <a:spLocks/>
          </p:cNvSpPr>
          <p:nvPr/>
        </p:nvSpPr>
        <p:spPr>
          <a:xfrm>
            <a:off x="2842976" y="1690688"/>
            <a:ext cx="82656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Working hours changed</a:t>
            </a:r>
          </a:p>
          <a:p>
            <a:pPr lvl="1"/>
            <a:r>
              <a:rPr lang="en-GB" sz="2200" dirty="0"/>
              <a:t>48 mins more each day</a:t>
            </a:r>
          </a:p>
          <a:p>
            <a:r>
              <a:rPr lang="en-GB" dirty="0"/>
              <a:t>12% more time spent in meetings (Bloomberg)</a:t>
            </a:r>
          </a:p>
          <a:p>
            <a:pPr lvl="1"/>
            <a:r>
              <a:rPr lang="en-GB" altLang="en-US" sz="2200" dirty="0"/>
              <a:t>Zoom fatigue</a:t>
            </a:r>
          </a:p>
          <a:p>
            <a:r>
              <a:rPr lang="en-GB" dirty="0"/>
              <a:t>Less face to face time</a:t>
            </a:r>
          </a:p>
          <a:p>
            <a:pPr lvl="1"/>
            <a:r>
              <a:rPr lang="en-GB" altLang="en-US" sz="2200" dirty="0"/>
              <a:t>Training, slower information transfer</a:t>
            </a:r>
          </a:p>
          <a:p>
            <a:r>
              <a:rPr lang="en-GB" dirty="0"/>
              <a:t>Productivity</a:t>
            </a:r>
          </a:p>
          <a:p>
            <a:pPr lvl="1"/>
            <a:r>
              <a:rPr lang="en-GB" altLang="en-US" sz="2200" dirty="0"/>
              <a:t>More or Less?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9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66E9F-853C-0C44-8336-175FEC15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Recruitment Trends &amp; Challenges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F53D88-4A26-8C41-8693-1872E3B909D5}"/>
              </a:ext>
            </a:extLst>
          </p:cNvPr>
          <p:cNvSpPr txBox="1">
            <a:spLocks/>
          </p:cNvSpPr>
          <p:nvPr/>
        </p:nvSpPr>
        <p:spPr>
          <a:xfrm>
            <a:off x="3241329" y="1797994"/>
            <a:ext cx="68351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It’s quiet</a:t>
            </a:r>
          </a:p>
          <a:p>
            <a:r>
              <a:rPr lang="en-GB" dirty="0"/>
              <a:t>Employers recruiting directly</a:t>
            </a:r>
          </a:p>
          <a:p>
            <a:pPr lvl="1"/>
            <a:r>
              <a:rPr lang="en-GB" altLang="en-US" sz="2200" dirty="0"/>
              <a:t>Time to deal with 300+ responses</a:t>
            </a:r>
          </a:p>
          <a:p>
            <a:pPr lvl="1"/>
            <a:r>
              <a:rPr lang="en-GB" altLang="en-US" sz="2200" dirty="0"/>
              <a:t>Speaking to a 15 person longlist</a:t>
            </a:r>
          </a:p>
          <a:p>
            <a:pPr lvl="1"/>
            <a:r>
              <a:rPr lang="en-GB" altLang="en-US" sz="2200" dirty="0"/>
              <a:t>Risk of employer reputation damage</a:t>
            </a:r>
          </a:p>
          <a:p>
            <a:r>
              <a:rPr lang="en-GB" dirty="0"/>
              <a:t>Confidential positions</a:t>
            </a:r>
          </a:p>
          <a:p>
            <a:r>
              <a:rPr lang="en-GB" dirty="0"/>
              <a:t>Salaries staying constant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E3DF-F721-7E4B-94BE-E48BF747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092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What employees want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D5DB19-DE55-DC4D-9273-BA0DA8C6D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599" y="1943320"/>
            <a:ext cx="7452737" cy="3517900"/>
          </a:xfrm>
        </p:spPr>
        <p:txBody>
          <a:bodyPr>
            <a:normAutofit/>
          </a:bodyPr>
          <a:lstStyle/>
          <a:p>
            <a:r>
              <a:rPr lang="en-US" dirty="0"/>
              <a:t>Flexibility – different for everyone</a:t>
            </a:r>
          </a:p>
          <a:p>
            <a:r>
              <a:rPr lang="en-US" dirty="0"/>
              <a:t>Different leadership</a:t>
            </a:r>
          </a:p>
          <a:p>
            <a:r>
              <a:rPr lang="en-US" dirty="0"/>
              <a:t>Understanding the recovery plan</a:t>
            </a:r>
          </a:p>
          <a:p>
            <a:r>
              <a:rPr lang="en-US" dirty="0"/>
              <a:t>Different benefits</a:t>
            </a:r>
          </a:p>
          <a:p>
            <a:r>
              <a:rPr lang="en-US" dirty="0"/>
              <a:t>Safe conditions</a:t>
            </a:r>
          </a:p>
        </p:txBody>
      </p:sp>
    </p:spTree>
    <p:extLst>
      <p:ext uri="{BB962C8B-B14F-4D97-AF65-F5344CB8AC3E}">
        <p14:creationId xmlns:p14="http://schemas.microsoft.com/office/powerpoint/2010/main" val="350764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301</Words>
  <Application>Microsoft Office PowerPoint</Application>
  <PresentationFormat>Widescreen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Palatino</vt:lpstr>
      <vt:lpstr>Office Theme</vt:lpstr>
      <vt:lpstr>The Organisational Impact  of COVID-19 on  Revenue Management</vt:lpstr>
      <vt:lpstr>Agenda</vt:lpstr>
      <vt:lpstr>The Market</vt:lpstr>
      <vt:lpstr>Recovery</vt:lpstr>
      <vt:lpstr>Recruitment</vt:lpstr>
      <vt:lpstr>Retention</vt:lpstr>
      <vt:lpstr>Employment Trends &amp; Challenges</vt:lpstr>
      <vt:lpstr>Recruitment Trends &amp; Challenges</vt:lpstr>
      <vt:lpstr>What employees want</vt:lpstr>
      <vt:lpstr>The Future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Tayo Oyefusi</dc:creator>
  <cp:lastModifiedBy>Tim Rosen</cp:lastModifiedBy>
  <cp:revision>71</cp:revision>
  <dcterms:created xsi:type="dcterms:W3CDTF">2020-04-08T13:04:44Z</dcterms:created>
  <dcterms:modified xsi:type="dcterms:W3CDTF">2020-11-23T09:56:59Z</dcterms:modified>
</cp:coreProperties>
</file>