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6" r:id="rId3"/>
    <p:sldId id="284" r:id="rId4"/>
    <p:sldId id="257" r:id="rId5"/>
    <p:sldId id="286" r:id="rId6"/>
    <p:sldId id="263" r:id="rId7"/>
    <p:sldId id="266" r:id="rId8"/>
    <p:sldId id="264" r:id="rId9"/>
    <p:sldId id="271" r:id="rId10"/>
    <p:sldId id="272" r:id="rId11"/>
    <p:sldId id="273" r:id="rId12"/>
    <p:sldId id="262" r:id="rId13"/>
    <p:sldId id="268" r:id="rId14"/>
    <p:sldId id="275" r:id="rId15"/>
    <p:sldId id="285" r:id="rId16"/>
    <p:sldId id="265" r:id="rId17"/>
    <p:sldId id="269" r:id="rId18"/>
    <p:sldId id="276" r:id="rId19"/>
    <p:sldId id="287" r:id="rId20"/>
    <p:sldId id="260" r:id="rId21"/>
    <p:sldId id="289" r:id="rId22"/>
    <p:sldId id="29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4FB158-9115-482A-8A1B-EABD5BF1B825}"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GB"/>
        </a:p>
      </dgm:t>
    </dgm:pt>
    <dgm:pt modelId="{D5577852-6620-41DA-BAB0-F0773AF83D58}">
      <dgm:prSet phldrT="[Text]"/>
      <dgm:spPr/>
      <dgm:t>
        <a:bodyPr/>
        <a:lstStyle/>
        <a:p>
          <a:r>
            <a:rPr lang="en-GB" dirty="0" smtClean="0"/>
            <a:t>Research</a:t>
          </a:r>
          <a:endParaRPr lang="en-GB" dirty="0"/>
        </a:p>
      </dgm:t>
    </dgm:pt>
    <dgm:pt modelId="{5B7919A9-5936-445D-943E-94896A6AE156}" type="parTrans" cxnId="{5A6BA642-63C7-4A44-931E-A55180922E87}">
      <dgm:prSet/>
      <dgm:spPr/>
      <dgm:t>
        <a:bodyPr/>
        <a:lstStyle/>
        <a:p>
          <a:endParaRPr lang="en-GB"/>
        </a:p>
      </dgm:t>
    </dgm:pt>
    <dgm:pt modelId="{0113230E-8833-44F6-960F-491B5869C069}" type="sibTrans" cxnId="{5A6BA642-63C7-4A44-931E-A55180922E87}">
      <dgm:prSet/>
      <dgm:spPr/>
      <dgm:t>
        <a:bodyPr/>
        <a:lstStyle/>
        <a:p>
          <a:endParaRPr lang="en-GB"/>
        </a:p>
      </dgm:t>
    </dgm:pt>
    <dgm:pt modelId="{A1A9CD42-4F8A-417C-9681-8203F7998B51}">
      <dgm:prSet phldrT="[Text]"/>
      <dgm:spPr/>
      <dgm:t>
        <a:bodyPr/>
        <a:lstStyle/>
        <a:p>
          <a:r>
            <a:rPr lang="en-GB" dirty="0" err="1" smtClean="0"/>
            <a:t>Fulfillment</a:t>
          </a:r>
          <a:endParaRPr lang="en-GB" dirty="0"/>
        </a:p>
      </dgm:t>
    </dgm:pt>
    <dgm:pt modelId="{B8705542-E02B-4D12-854C-C4C648028358}" type="parTrans" cxnId="{43A7AA09-B287-437C-BC49-DF5ABD00493D}">
      <dgm:prSet/>
      <dgm:spPr/>
      <dgm:t>
        <a:bodyPr/>
        <a:lstStyle/>
        <a:p>
          <a:endParaRPr lang="en-GB"/>
        </a:p>
      </dgm:t>
    </dgm:pt>
    <dgm:pt modelId="{F58A21B7-7942-4045-8A94-D455332EB346}" type="sibTrans" cxnId="{43A7AA09-B287-437C-BC49-DF5ABD00493D}">
      <dgm:prSet/>
      <dgm:spPr/>
      <dgm:t>
        <a:bodyPr/>
        <a:lstStyle/>
        <a:p>
          <a:endParaRPr lang="en-GB"/>
        </a:p>
      </dgm:t>
    </dgm:pt>
    <dgm:pt modelId="{76C86FD5-95D2-4304-8F4E-B5CC3DC9FCDC}">
      <dgm:prSet phldrT="[Text]"/>
      <dgm:spPr/>
      <dgm:t>
        <a:bodyPr/>
        <a:lstStyle/>
        <a:p>
          <a:r>
            <a:rPr lang="en-GB" dirty="0" smtClean="0"/>
            <a:t>Use and advocacy</a:t>
          </a:r>
          <a:endParaRPr lang="en-GB" dirty="0"/>
        </a:p>
      </dgm:t>
    </dgm:pt>
    <dgm:pt modelId="{CAA7AB4B-5249-49CF-8E88-C3D840191B8D}" type="parTrans" cxnId="{8BEEF0CC-6989-4916-9B24-35D7CE35999D}">
      <dgm:prSet/>
      <dgm:spPr/>
      <dgm:t>
        <a:bodyPr/>
        <a:lstStyle/>
        <a:p>
          <a:endParaRPr lang="en-GB"/>
        </a:p>
      </dgm:t>
    </dgm:pt>
    <dgm:pt modelId="{5F128F15-607E-43A3-9D22-693D8B979A40}" type="sibTrans" cxnId="{8BEEF0CC-6989-4916-9B24-35D7CE35999D}">
      <dgm:prSet/>
      <dgm:spPr/>
      <dgm:t>
        <a:bodyPr/>
        <a:lstStyle/>
        <a:p>
          <a:endParaRPr lang="en-GB"/>
        </a:p>
      </dgm:t>
    </dgm:pt>
    <dgm:pt modelId="{9173F65F-2F80-490D-A758-1E5EC6E0B049}" type="pres">
      <dgm:prSet presAssocID="{024FB158-9115-482A-8A1B-EABD5BF1B825}" presName="Name0" presStyleCnt="0">
        <dgm:presLayoutVars>
          <dgm:chMax val="7"/>
          <dgm:chPref val="7"/>
          <dgm:dir/>
          <dgm:animLvl val="lvl"/>
        </dgm:presLayoutVars>
      </dgm:prSet>
      <dgm:spPr/>
      <dgm:t>
        <a:bodyPr/>
        <a:lstStyle/>
        <a:p>
          <a:endParaRPr lang="en-GB"/>
        </a:p>
      </dgm:t>
    </dgm:pt>
    <dgm:pt modelId="{DC7CC694-564B-4A69-9C34-EADA16A511A5}" type="pres">
      <dgm:prSet presAssocID="{D5577852-6620-41DA-BAB0-F0773AF83D58}" presName="Accent1" presStyleCnt="0"/>
      <dgm:spPr/>
    </dgm:pt>
    <dgm:pt modelId="{0C753405-BD21-485D-8F1D-7D9AD18C6D25}" type="pres">
      <dgm:prSet presAssocID="{D5577852-6620-41DA-BAB0-F0773AF83D58}" presName="Accent" presStyleLbl="node1" presStyleIdx="0" presStyleCnt="3"/>
      <dgm:spPr/>
    </dgm:pt>
    <dgm:pt modelId="{A44DD407-98B9-4F5B-8FD0-962C4EBDE0FB}" type="pres">
      <dgm:prSet presAssocID="{D5577852-6620-41DA-BAB0-F0773AF83D58}" presName="Parent1" presStyleLbl="revTx" presStyleIdx="0" presStyleCnt="3">
        <dgm:presLayoutVars>
          <dgm:chMax val="1"/>
          <dgm:chPref val="1"/>
          <dgm:bulletEnabled val="1"/>
        </dgm:presLayoutVars>
      </dgm:prSet>
      <dgm:spPr/>
      <dgm:t>
        <a:bodyPr/>
        <a:lstStyle/>
        <a:p>
          <a:endParaRPr lang="en-GB"/>
        </a:p>
      </dgm:t>
    </dgm:pt>
    <dgm:pt modelId="{681CA087-1480-495B-BE4F-817932C238B0}" type="pres">
      <dgm:prSet presAssocID="{A1A9CD42-4F8A-417C-9681-8203F7998B51}" presName="Accent2" presStyleCnt="0"/>
      <dgm:spPr/>
    </dgm:pt>
    <dgm:pt modelId="{A7EF2355-E234-4E8D-A38B-F83E2698EC0F}" type="pres">
      <dgm:prSet presAssocID="{A1A9CD42-4F8A-417C-9681-8203F7998B51}" presName="Accent" presStyleLbl="node1" presStyleIdx="1" presStyleCnt="3"/>
      <dgm:spPr/>
    </dgm:pt>
    <dgm:pt modelId="{280B3816-BD5A-4F1D-A328-0A942F715B63}" type="pres">
      <dgm:prSet presAssocID="{A1A9CD42-4F8A-417C-9681-8203F7998B51}" presName="Parent2" presStyleLbl="revTx" presStyleIdx="1" presStyleCnt="3">
        <dgm:presLayoutVars>
          <dgm:chMax val="1"/>
          <dgm:chPref val="1"/>
          <dgm:bulletEnabled val="1"/>
        </dgm:presLayoutVars>
      </dgm:prSet>
      <dgm:spPr/>
      <dgm:t>
        <a:bodyPr/>
        <a:lstStyle/>
        <a:p>
          <a:endParaRPr lang="en-GB"/>
        </a:p>
      </dgm:t>
    </dgm:pt>
    <dgm:pt modelId="{7465C124-B3BD-4412-8EC7-DF183781A9B5}" type="pres">
      <dgm:prSet presAssocID="{76C86FD5-95D2-4304-8F4E-B5CC3DC9FCDC}" presName="Accent3" presStyleCnt="0"/>
      <dgm:spPr/>
    </dgm:pt>
    <dgm:pt modelId="{B669C8DD-6736-4D39-A5EB-68A7E1704D93}" type="pres">
      <dgm:prSet presAssocID="{76C86FD5-95D2-4304-8F4E-B5CC3DC9FCDC}" presName="Accent" presStyleLbl="node1" presStyleIdx="2" presStyleCnt="3"/>
      <dgm:spPr/>
    </dgm:pt>
    <dgm:pt modelId="{0A93FFC4-2D2E-4693-972B-E63844DDE2E1}" type="pres">
      <dgm:prSet presAssocID="{76C86FD5-95D2-4304-8F4E-B5CC3DC9FCDC}" presName="Parent3" presStyleLbl="revTx" presStyleIdx="2" presStyleCnt="3">
        <dgm:presLayoutVars>
          <dgm:chMax val="1"/>
          <dgm:chPref val="1"/>
          <dgm:bulletEnabled val="1"/>
        </dgm:presLayoutVars>
      </dgm:prSet>
      <dgm:spPr/>
      <dgm:t>
        <a:bodyPr/>
        <a:lstStyle/>
        <a:p>
          <a:endParaRPr lang="en-GB"/>
        </a:p>
      </dgm:t>
    </dgm:pt>
  </dgm:ptLst>
  <dgm:cxnLst>
    <dgm:cxn modelId="{5A6BA642-63C7-4A44-931E-A55180922E87}" srcId="{024FB158-9115-482A-8A1B-EABD5BF1B825}" destId="{D5577852-6620-41DA-BAB0-F0773AF83D58}" srcOrd="0" destOrd="0" parTransId="{5B7919A9-5936-445D-943E-94896A6AE156}" sibTransId="{0113230E-8833-44F6-960F-491B5869C069}"/>
    <dgm:cxn modelId="{92E470E5-FB09-468A-8669-F7FEF8621D8A}" type="presOf" srcId="{024FB158-9115-482A-8A1B-EABD5BF1B825}" destId="{9173F65F-2F80-490D-A758-1E5EC6E0B049}" srcOrd="0" destOrd="0" presId="urn:microsoft.com/office/officeart/2009/layout/CircleArrowProcess"/>
    <dgm:cxn modelId="{43A7AA09-B287-437C-BC49-DF5ABD00493D}" srcId="{024FB158-9115-482A-8A1B-EABD5BF1B825}" destId="{A1A9CD42-4F8A-417C-9681-8203F7998B51}" srcOrd="1" destOrd="0" parTransId="{B8705542-E02B-4D12-854C-C4C648028358}" sibTransId="{F58A21B7-7942-4045-8A94-D455332EB346}"/>
    <dgm:cxn modelId="{1E85104A-5853-4A20-B440-6301B6748AC7}" type="presOf" srcId="{A1A9CD42-4F8A-417C-9681-8203F7998B51}" destId="{280B3816-BD5A-4F1D-A328-0A942F715B63}" srcOrd="0" destOrd="0" presId="urn:microsoft.com/office/officeart/2009/layout/CircleArrowProcess"/>
    <dgm:cxn modelId="{6922AA5C-3A1A-4CFF-9DE9-498EC4C4A4E9}" type="presOf" srcId="{76C86FD5-95D2-4304-8F4E-B5CC3DC9FCDC}" destId="{0A93FFC4-2D2E-4693-972B-E63844DDE2E1}" srcOrd="0" destOrd="0" presId="urn:microsoft.com/office/officeart/2009/layout/CircleArrowProcess"/>
    <dgm:cxn modelId="{8BEEF0CC-6989-4916-9B24-35D7CE35999D}" srcId="{024FB158-9115-482A-8A1B-EABD5BF1B825}" destId="{76C86FD5-95D2-4304-8F4E-B5CC3DC9FCDC}" srcOrd="2" destOrd="0" parTransId="{CAA7AB4B-5249-49CF-8E88-C3D840191B8D}" sibTransId="{5F128F15-607E-43A3-9D22-693D8B979A40}"/>
    <dgm:cxn modelId="{A58F7B82-7A0B-45BA-8410-C0E513C4FDCC}" type="presOf" srcId="{D5577852-6620-41DA-BAB0-F0773AF83D58}" destId="{A44DD407-98B9-4F5B-8FD0-962C4EBDE0FB}" srcOrd="0" destOrd="0" presId="urn:microsoft.com/office/officeart/2009/layout/CircleArrowProcess"/>
    <dgm:cxn modelId="{C70E368C-1638-49C3-AB8A-00B00F78910F}" type="presParOf" srcId="{9173F65F-2F80-490D-A758-1E5EC6E0B049}" destId="{DC7CC694-564B-4A69-9C34-EADA16A511A5}" srcOrd="0" destOrd="0" presId="urn:microsoft.com/office/officeart/2009/layout/CircleArrowProcess"/>
    <dgm:cxn modelId="{79781D71-F115-432A-9A60-FBFC6221548E}" type="presParOf" srcId="{DC7CC694-564B-4A69-9C34-EADA16A511A5}" destId="{0C753405-BD21-485D-8F1D-7D9AD18C6D25}" srcOrd="0" destOrd="0" presId="urn:microsoft.com/office/officeart/2009/layout/CircleArrowProcess"/>
    <dgm:cxn modelId="{299432B9-57F4-4586-A400-B3A79EC3E9B8}" type="presParOf" srcId="{9173F65F-2F80-490D-A758-1E5EC6E0B049}" destId="{A44DD407-98B9-4F5B-8FD0-962C4EBDE0FB}" srcOrd="1" destOrd="0" presId="urn:microsoft.com/office/officeart/2009/layout/CircleArrowProcess"/>
    <dgm:cxn modelId="{A7E162E8-4450-4066-826B-D3C2B19E7154}" type="presParOf" srcId="{9173F65F-2F80-490D-A758-1E5EC6E0B049}" destId="{681CA087-1480-495B-BE4F-817932C238B0}" srcOrd="2" destOrd="0" presId="urn:microsoft.com/office/officeart/2009/layout/CircleArrowProcess"/>
    <dgm:cxn modelId="{AA819B7A-2A4C-4A01-A2B9-32C51C6FCEFD}" type="presParOf" srcId="{681CA087-1480-495B-BE4F-817932C238B0}" destId="{A7EF2355-E234-4E8D-A38B-F83E2698EC0F}" srcOrd="0" destOrd="0" presId="urn:microsoft.com/office/officeart/2009/layout/CircleArrowProcess"/>
    <dgm:cxn modelId="{907D112D-43A9-4C93-97ED-CAD6FA25AC70}" type="presParOf" srcId="{9173F65F-2F80-490D-A758-1E5EC6E0B049}" destId="{280B3816-BD5A-4F1D-A328-0A942F715B63}" srcOrd="3" destOrd="0" presId="urn:microsoft.com/office/officeart/2009/layout/CircleArrowProcess"/>
    <dgm:cxn modelId="{C76D3550-E673-44BE-BDA8-735D072E680F}" type="presParOf" srcId="{9173F65F-2F80-490D-A758-1E5EC6E0B049}" destId="{7465C124-B3BD-4412-8EC7-DF183781A9B5}" srcOrd="4" destOrd="0" presId="urn:microsoft.com/office/officeart/2009/layout/CircleArrowProcess"/>
    <dgm:cxn modelId="{CA0F424C-5633-4977-AF50-CB4DAD2C2C3E}" type="presParOf" srcId="{7465C124-B3BD-4412-8EC7-DF183781A9B5}" destId="{B669C8DD-6736-4D39-A5EB-68A7E1704D93}" srcOrd="0" destOrd="0" presId="urn:microsoft.com/office/officeart/2009/layout/CircleArrowProcess"/>
    <dgm:cxn modelId="{D71F6530-A66A-4201-8CAF-6419B3BC3C18}" type="presParOf" srcId="{9173F65F-2F80-490D-A758-1E5EC6E0B049}" destId="{0A93FFC4-2D2E-4693-972B-E63844DDE2E1}"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53405-BD21-485D-8F1D-7D9AD18C6D25}">
      <dsp:nvSpPr>
        <dsp:cNvPr id="0" name=""/>
        <dsp:cNvSpPr/>
      </dsp:nvSpPr>
      <dsp:spPr>
        <a:xfrm>
          <a:off x="3328097" y="0"/>
          <a:ext cx="2178467" cy="2178798"/>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4DD407-98B9-4F5B-8FD0-962C4EBDE0FB}">
      <dsp:nvSpPr>
        <dsp:cNvPr id="0" name=""/>
        <dsp:cNvSpPr/>
      </dsp:nvSpPr>
      <dsp:spPr>
        <a:xfrm>
          <a:off x="3809610" y="786612"/>
          <a:ext cx="1210532" cy="60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Research</a:t>
          </a:r>
          <a:endParaRPr lang="en-GB" sz="2000" kern="1200" dirty="0"/>
        </a:p>
      </dsp:txBody>
      <dsp:txXfrm>
        <a:off x="3809610" y="786612"/>
        <a:ext cx="1210532" cy="605121"/>
      </dsp:txXfrm>
    </dsp:sp>
    <dsp:sp modelId="{A7EF2355-E234-4E8D-A38B-F83E2698EC0F}">
      <dsp:nvSpPr>
        <dsp:cNvPr id="0" name=""/>
        <dsp:cNvSpPr/>
      </dsp:nvSpPr>
      <dsp:spPr>
        <a:xfrm>
          <a:off x="2723035" y="1251881"/>
          <a:ext cx="2178467" cy="2178798"/>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0B3816-BD5A-4F1D-A328-0A942F715B63}">
      <dsp:nvSpPr>
        <dsp:cNvPr id="0" name=""/>
        <dsp:cNvSpPr/>
      </dsp:nvSpPr>
      <dsp:spPr>
        <a:xfrm>
          <a:off x="3207003" y="2045735"/>
          <a:ext cx="1210532" cy="60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err="1" smtClean="0"/>
            <a:t>Fulfillment</a:t>
          </a:r>
          <a:endParaRPr lang="en-GB" sz="2000" kern="1200" dirty="0"/>
        </a:p>
      </dsp:txBody>
      <dsp:txXfrm>
        <a:off x="3207003" y="2045735"/>
        <a:ext cx="1210532" cy="605121"/>
      </dsp:txXfrm>
    </dsp:sp>
    <dsp:sp modelId="{B669C8DD-6736-4D39-A5EB-68A7E1704D93}">
      <dsp:nvSpPr>
        <dsp:cNvPr id="0" name=""/>
        <dsp:cNvSpPr/>
      </dsp:nvSpPr>
      <dsp:spPr>
        <a:xfrm>
          <a:off x="3483146" y="2653572"/>
          <a:ext cx="1871640" cy="1872390"/>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93FFC4-2D2E-4693-972B-E63844DDE2E1}">
      <dsp:nvSpPr>
        <dsp:cNvPr id="0" name=""/>
        <dsp:cNvSpPr/>
      </dsp:nvSpPr>
      <dsp:spPr>
        <a:xfrm>
          <a:off x="3812473" y="3306668"/>
          <a:ext cx="1210532" cy="60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Use and advocacy</a:t>
          </a:r>
          <a:endParaRPr lang="en-GB" sz="2000" kern="1200" dirty="0"/>
        </a:p>
      </dsp:txBody>
      <dsp:txXfrm>
        <a:off x="3812473" y="3306668"/>
        <a:ext cx="1210532" cy="605121"/>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B5C1A-4AA1-43BD-9597-DBE5C02F5D28}" type="datetimeFigureOut">
              <a:rPr lang="en-GB" smtClean="0"/>
              <a:t>08/11/2019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EA0F60-B18E-4BFC-8DB8-4EE7BBA2C343}" type="slidenum">
              <a:rPr lang="en-GB" smtClean="0"/>
              <a:t>‹#›</a:t>
            </a:fld>
            <a:endParaRPr lang="en-GB"/>
          </a:p>
        </p:txBody>
      </p:sp>
    </p:spTree>
    <p:extLst>
      <p:ext uri="{BB962C8B-B14F-4D97-AF65-F5344CB8AC3E}">
        <p14:creationId xmlns:p14="http://schemas.microsoft.com/office/powerpoint/2010/main" val="2477598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is</a:t>
            </a:r>
            <a:r>
              <a:rPr lang="en-GB" baseline="0" dirty="0" smtClean="0"/>
              <a:t> the context for this decision?</a:t>
            </a:r>
            <a:endParaRPr lang="en-GB" dirty="0"/>
          </a:p>
        </p:txBody>
      </p:sp>
      <p:sp>
        <p:nvSpPr>
          <p:cNvPr id="4" name="Slide Number Placeholder 3"/>
          <p:cNvSpPr>
            <a:spLocks noGrp="1"/>
          </p:cNvSpPr>
          <p:nvPr>
            <p:ph type="sldNum" sz="quarter" idx="10"/>
          </p:nvPr>
        </p:nvSpPr>
        <p:spPr/>
        <p:txBody>
          <a:bodyPr/>
          <a:lstStyle/>
          <a:p>
            <a:fld id="{8CEA0F60-B18E-4BFC-8DB8-4EE7BBA2C343}" type="slidenum">
              <a:rPr lang="en-GB" smtClean="0"/>
              <a:t>4</a:t>
            </a:fld>
            <a:endParaRPr lang="en-GB"/>
          </a:p>
        </p:txBody>
      </p:sp>
    </p:spTree>
    <p:extLst>
      <p:ext uri="{BB962C8B-B14F-4D97-AF65-F5344CB8AC3E}">
        <p14:creationId xmlns:p14="http://schemas.microsoft.com/office/powerpoint/2010/main" val="4200351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0F6C1C4-87A4-45B5-92DB-64774F7C4607}" type="datetime1">
              <a:rPr lang="en-US" smtClean="0"/>
              <a:t>11/8/2019</a:t>
            </a:fld>
            <a:endParaRPr lang="en-GB"/>
          </a:p>
        </p:txBody>
      </p:sp>
      <p:sp>
        <p:nvSpPr>
          <p:cNvPr id="5" name="Footer Placeholder 4"/>
          <p:cNvSpPr>
            <a:spLocks noGrp="1"/>
          </p:cNvSpPr>
          <p:nvPr>
            <p:ph type="ftr" sz="quarter" idx="11"/>
          </p:nvPr>
        </p:nvSpPr>
        <p:spPr/>
        <p:txBody>
          <a:bodyPr/>
          <a:lstStyle/>
          <a:p>
            <a:r>
              <a:rPr lang="en-GB" smtClean="0"/>
              <a:t>Copyright The Marketing Shed Limited 2019</a:t>
            </a:r>
            <a:endParaRPr lang="en-GB"/>
          </a:p>
        </p:txBody>
      </p:sp>
      <p:sp>
        <p:nvSpPr>
          <p:cNvPr id="6" name="Slide Number Placeholder 5"/>
          <p:cNvSpPr>
            <a:spLocks noGrp="1"/>
          </p:cNvSpPr>
          <p:nvPr>
            <p:ph type="sldNum" sz="quarter" idx="12"/>
          </p:nvPr>
        </p:nvSpPr>
        <p:spPr/>
        <p:txBody>
          <a:bodyPr/>
          <a:lstStyle/>
          <a:p>
            <a:fld id="{EE4C3E61-822D-4041-9B0F-9DD522689EE2}" type="slidenum">
              <a:rPr lang="en-GB" smtClean="0"/>
              <a:t>‹#›</a:t>
            </a:fld>
            <a:endParaRPr lang="en-GB"/>
          </a:p>
        </p:txBody>
      </p:sp>
    </p:spTree>
    <p:extLst>
      <p:ext uri="{BB962C8B-B14F-4D97-AF65-F5344CB8AC3E}">
        <p14:creationId xmlns:p14="http://schemas.microsoft.com/office/powerpoint/2010/main" val="3935791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C107F0-32D0-41E7-A068-FC875A626639}" type="datetime1">
              <a:rPr lang="en-US" smtClean="0"/>
              <a:t>11/8/2019</a:t>
            </a:fld>
            <a:endParaRPr lang="en-GB"/>
          </a:p>
        </p:txBody>
      </p:sp>
      <p:sp>
        <p:nvSpPr>
          <p:cNvPr id="5" name="Footer Placeholder 4"/>
          <p:cNvSpPr>
            <a:spLocks noGrp="1"/>
          </p:cNvSpPr>
          <p:nvPr>
            <p:ph type="ftr" sz="quarter" idx="11"/>
          </p:nvPr>
        </p:nvSpPr>
        <p:spPr/>
        <p:txBody>
          <a:bodyPr/>
          <a:lstStyle/>
          <a:p>
            <a:r>
              <a:rPr lang="en-GB" smtClean="0"/>
              <a:t>Copyright The Marketing Shed Limited 2019</a:t>
            </a:r>
            <a:endParaRPr lang="en-GB"/>
          </a:p>
        </p:txBody>
      </p:sp>
      <p:sp>
        <p:nvSpPr>
          <p:cNvPr id="6" name="Slide Number Placeholder 5"/>
          <p:cNvSpPr>
            <a:spLocks noGrp="1"/>
          </p:cNvSpPr>
          <p:nvPr>
            <p:ph type="sldNum" sz="quarter" idx="12"/>
          </p:nvPr>
        </p:nvSpPr>
        <p:spPr/>
        <p:txBody>
          <a:bodyPr/>
          <a:lstStyle/>
          <a:p>
            <a:fld id="{EE4C3E61-822D-4041-9B0F-9DD522689EE2}" type="slidenum">
              <a:rPr lang="en-GB" smtClean="0"/>
              <a:t>‹#›</a:t>
            </a:fld>
            <a:endParaRPr lang="en-GB"/>
          </a:p>
        </p:txBody>
      </p:sp>
    </p:spTree>
    <p:extLst>
      <p:ext uri="{BB962C8B-B14F-4D97-AF65-F5344CB8AC3E}">
        <p14:creationId xmlns:p14="http://schemas.microsoft.com/office/powerpoint/2010/main" val="1863683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1682AB-A7D6-4AC5-8C3F-BF5E6ED85416}" type="datetime1">
              <a:rPr lang="en-US" smtClean="0"/>
              <a:t>11/8/2019</a:t>
            </a:fld>
            <a:endParaRPr lang="en-GB"/>
          </a:p>
        </p:txBody>
      </p:sp>
      <p:sp>
        <p:nvSpPr>
          <p:cNvPr id="5" name="Footer Placeholder 4"/>
          <p:cNvSpPr>
            <a:spLocks noGrp="1"/>
          </p:cNvSpPr>
          <p:nvPr>
            <p:ph type="ftr" sz="quarter" idx="11"/>
          </p:nvPr>
        </p:nvSpPr>
        <p:spPr/>
        <p:txBody>
          <a:bodyPr/>
          <a:lstStyle/>
          <a:p>
            <a:r>
              <a:rPr lang="en-GB" smtClean="0"/>
              <a:t>Copyright The Marketing Shed Limited 2019</a:t>
            </a:r>
            <a:endParaRPr lang="en-GB"/>
          </a:p>
        </p:txBody>
      </p:sp>
      <p:sp>
        <p:nvSpPr>
          <p:cNvPr id="6" name="Slide Number Placeholder 5"/>
          <p:cNvSpPr>
            <a:spLocks noGrp="1"/>
          </p:cNvSpPr>
          <p:nvPr>
            <p:ph type="sldNum" sz="quarter" idx="12"/>
          </p:nvPr>
        </p:nvSpPr>
        <p:spPr/>
        <p:txBody>
          <a:bodyPr/>
          <a:lstStyle/>
          <a:p>
            <a:fld id="{EE4C3E61-822D-4041-9B0F-9DD522689EE2}" type="slidenum">
              <a:rPr lang="en-GB" smtClean="0"/>
              <a:t>‹#›</a:t>
            </a:fld>
            <a:endParaRPr lang="en-GB"/>
          </a:p>
        </p:txBody>
      </p:sp>
    </p:spTree>
    <p:extLst>
      <p:ext uri="{BB962C8B-B14F-4D97-AF65-F5344CB8AC3E}">
        <p14:creationId xmlns:p14="http://schemas.microsoft.com/office/powerpoint/2010/main" val="2920253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5"/>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F1DFDF7-FB7E-4690-A4CF-9221593A752A}" type="datetime1">
              <a:rPr lang="en-US" smtClean="0">
                <a:solidFill>
                  <a:srgbClr val="073E87"/>
                </a:solidFill>
              </a:rPr>
              <a:t>11/8/2019</a:t>
            </a:fld>
            <a:endParaRPr lang="en-US">
              <a:solidFill>
                <a:srgbClr val="073E87"/>
              </a:solidFill>
            </a:endParaRPr>
          </a:p>
        </p:txBody>
      </p:sp>
      <p:sp>
        <p:nvSpPr>
          <p:cNvPr id="5" name="Footer Placeholder 4"/>
          <p:cNvSpPr>
            <a:spLocks noGrp="1"/>
          </p:cNvSpPr>
          <p:nvPr>
            <p:ph type="ftr" sz="quarter" idx="11"/>
          </p:nvPr>
        </p:nvSpPr>
        <p:spPr/>
        <p:txBody>
          <a:bodyPr/>
          <a:lstStyle/>
          <a:p>
            <a:r>
              <a:rPr lang="en-GB" smtClean="0">
                <a:solidFill>
                  <a:srgbClr val="073E87"/>
                </a:solidFill>
              </a:rPr>
              <a:t>Copyright The Marketing Shed Limited 2019</a:t>
            </a:r>
            <a:endParaRPr lang="en-US">
              <a:solidFill>
                <a:srgbClr val="073E8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997400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8257EC-DD77-4AD4-ABBD-8C3515CED7FE}" type="datetime1">
              <a:rPr lang="en-US" smtClean="0">
                <a:solidFill>
                  <a:srgbClr val="073E87"/>
                </a:solidFill>
              </a:rPr>
              <a:t>11/8/2019</a:t>
            </a:fld>
            <a:endParaRPr lang="en-US">
              <a:solidFill>
                <a:srgbClr val="073E87"/>
              </a:solidFill>
            </a:endParaRPr>
          </a:p>
        </p:txBody>
      </p:sp>
      <p:sp>
        <p:nvSpPr>
          <p:cNvPr id="5" name="Footer Placeholder 4"/>
          <p:cNvSpPr>
            <a:spLocks noGrp="1"/>
          </p:cNvSpPr>
          <p:nvPr>
            <p:ph type="ftr" sz="quarter" idx="11"/>
          </p:nvPr>
        </p:nvSpPr>
        <p:spPr/>
        <p:txBody>
          <a:bodyPr/>
          <a:lstStyle/>
          <a:p>
            <a:r>
              <a:rPr lang="en-GB" smtClean="0">
                <a:solidFill>
                  <a:srgbClr val="073E87"/>
                </a:solidFill>
              </a:rPr>
              <a:t>Copyright The Marketing Shed Limited 2019</a:t>
            </a:r>
            <a:endParaRPr lang="en-US">
              <a:solidFill>
                <a:srgbClr val="073E8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2539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4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3"/>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5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9"/>
            <a:ext cx="6417734" cy="939802"/>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FA573E-5603-4A40-81F2-9B77D9E08607}" type="datetime1">
              <a:rPr lang="en-US" smtClean="0">
                <a:solidFill>
                  <a:srgbClr val="073E87"/>
                </a:solidFill>
              </a:rPr>
              <a:t>11/8/2019</a:t>
            </a:fld>
            <a:endParaRPr lang="en-US">
              <a:solidFill>
                <a:srgbClr val="073E87"/>
              </a:solidFill>
            </a:endParaRPr>
          </a:p>
        </p:txBody>
      </p:sp>
      <p:sp>
        <p:nvSpPr>
          <p:cNvPr id="5" name="Footer Placeholder 4"/>
          <p:cNvSpPr>
            <a:spLocks noGrp="1"/>
          </p:cNvSpPr>
          <p:nvPr>
            <p:ph type="ftr" sz="quarter" idx="11"/>
          </p:nvPr>
        </p:nvSpPr>
        <p:spPr/>
        <p:txBody>
          <a:bodyPr/>
          <a:lstStyle/>
          <a:p>
            <a:r>
              <a:rPr lang="en-GB" smtClean="0">
                <a:solidFill>
                  <a:srgbClr val="073E87"/>
                </a:solidFill>
              </a:rPr>
              <a:t>Copyright The Marketing Shed Limited 2019</a:t>
            </a:r>
            <a:endParaRPr lang="en-US">
              <a:solidFill>
                <a:srgbClr val="073E8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764372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154D705-C703-4D6F-AB65-3CFE96436193}" type="datetime1">
              <a:rPr lang="en-US" smtClean="0">
                <a:solidFill>
                  <a:srgbClr val="073E87"/>
                </a:solidFill>
              </a:rPr>
              <a:t>11/8/2019</a:t>
            </a:fld>
            <a:endParaRPr lang="en-US">
              <a:solidFill>
                <a:srgbClr val="073E87"/>
              </a:solidFill>
            </a:endParaRPr>
          </a:p>
        </p:txBody>
      </p:sp>
      <p:sp>
        <p:nvSpPr>
          <p:cNvPr id="6" name="Footer Placeholder 5"/>
          <p:cNvSpPr>
            <a:spLocks noGrp="1"/>
          </p:cNvSpPr>
          <p:nvPr>
            <p:ph type="ftr" sz="quarter" idx="11"/>
          </p:nvPr>
        </p:nvSpPr>
        <p:spPr/>
        <p:txBody>
          <a:bodyPr/>
          <a:lstStyle/>
          <a:p>
            <a:r>
              <a:rPr lang="en-GB" smtClean="0">
                <a:solidFill>
                  <a:srgbClr val="073E87"/>
                </a:solidFill>
              </a:rPr>
              <a:t>Copyright The Marketing Shed Limited 2019</a:t>
            </a:r>
            <a:endParaRPr lang="en-US">
              <a:solidFill>
                <a:srgbClr val="073E87"/>
              </a:solidFill>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7090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6"/>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7"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6"/>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F5F4E4-29D7-4775-AE94-E00AD7AB248A}" type="datetime1">
              <a:rPr lang="en-US" smtClean="0">
                <a:solidFill>
                  <a:srgbClr val="073E87"/>
                </a:solidFill>
              </a:rPr>
              <a:t>11/8/2019</a:t>
            </a:fld>
            <a:endParaRPr lang="en-US">
              <a:solidFill>
                <a:srgbClr val="073E87"/>
              </a:solidFill>
            </a:endParaRPr>
          </a:p>
        </p:txBody>
      </p:sp>
      <p:sp>
        <p:nvSpPr>
          <p:cNvPr id="8" name="Footer Placeholder 7"/>
          <p:cNvSpPr>
            <a:spLocks noGrp="1"/>
          </p:cNvSpPr>
          <p:nvPr>
            <p:ph type="ftr" sz="quarter" idx="11"/>
          </p:nvPr>
        </p:nvSpPr>
        <p:spPr/>
        <p:txBody>
          <a:bodyPr/>
          <a:lstStyle/>
          <a:p>
            <a:r>
              <a:rPr lang="en-GB" smtClean="0">
                <a:solidFill>
                  <a:srgbClr val="073E87"/>
                </a:solidFill>
              </a:rPr>
              <a:t>Copyright The Marketing Shed Limited 2019</a:t>
            </a:r>
            <a:endParaRPr lang="en-US">
              <a:solidFill>
                <a:srgbClr val="073E87"/>
              </a:solidFill>
            </a:endParaRPr>
          </a:p>
        </p:txBody>
      </p:sp>
      <p:sp>
        <p:nvSpPr>
          <p:cNvPr id="9" name="Slide Number Placeholder 8"/>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178220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C5F727-C2A8-4851-B6B0-78DAAFE32D56}" type="datetime1">
              <a:rPr lang="en-US" smtClean="0">
                <a:solidFill>
                  <a:srgbClr val="073E87"/>
                </a:solidFill>
              </a:rPr>
              <a:t>11/8/2019</a:t>
            </a:fld>
            <a:endParaRPr lang="en-US">
              <a:solidFill>
                <a:srgbClr val="073E87"/>
              </a:solidFill>
            </a:endParaRPr>
          </a:p>
        </p:txBody>
      </p:sp>
      <p:sp>
        <p:nvSpPr>
          <p:cNvPr id="4" name="Footer Placeholder 3"/>
          <p:cNvSpPr>
            <a:spLocks noGrp="1"/>
          </p:cNvSpPr>
          <p:nvPr>
            <p:ph type="ftr" sz="quarter" idx="11"/>
          </p:nvPr>
        </p:nvSpPr>
        <p:spPr/>
        <p:txBody>
          <a:bodyPr/>
          <a:lstStyle/>
          <a:p>
            <a:r>
              <a:rPr lang="en-GB" smtClean="0">
                <a:solidFill>
                  <a:srgbClr val="073E87"/>
                </a:solidFill>
              </a:rPr>
              <a:t>Copyright The Marketing Shed Limited 2019</a:t>
            </a:r>
            <a:endParaRPr lang="en-US">
              <a:solidFill>
                <a:srgbClr val="073E87"/>
              </a:solidFill>
            </a:endParaRPr>
          </a:p>
        </p:txBody>
      </p:sp>
      <p:sp>
        <p:nvSpPr>
          <p:cNvPr id="5" name="Slide Number Placeholder 4"/>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818500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5CD592F3-A9B4-4769-A755-3AA7CFBCD7C5}" type="datetime1">
              <a:rPr lang="en-US" smtClean="0">
                <a:solidFill>
                  <a:srgbClr val="073E87"/>
                </a:solidFill>
              </a:rPr>
              <a:t>11/8/2019</a:t>
            </a:fld>
            <a:endParaRPr lang="en-US">
              <a:solidFill>
                <a:srgbClr val="073E87"/>
              </a:solidFill>
            </a:endParaRPr>
          </a:p>
        </p:txBody>
      </p:sp>
      <p:sp>
        <p:nvSpPr>
          <p:cNvPr id="3" name="Footer Placeholder 2"/>
          <p:cNvSpPr>
            <a:spLocks noGrp="1"/>
          </p:cNvSpPr>
          <p:nvPr>
            <p:ph type="ftr" sz="quarter" idx="11"/>
          </p:nvPr>
        </p:nvSpPr>
        <p:spPr/>
        <p:txBody>
          <a:bodyPr/>
          <a:lstStyle/>
          <a:p>
            <a:r>
              <a:rPr lang="en-GB" smtClean="0">
                <a:solidFill>
                  <a:srgbClr val="073E87"/>
                </a:solidFill>
              </a:rPr>
              <a:t>Copyright The Marketing Shed Limited 2019</a:t>
            </a:r>
            <a:endParaRPr lang="en-US">
              <a:solidFill>
                <a:srgbClr val="073E87"/>
              </a:solidFill>
            </a:endParaRPr>
          </a:p>
        </p:txBody>
      </p:sp>
      <p:sp>
        <p:nvSpPr>
          <p:cNvPr id="4" name="Slide Number Placeholder 3"/>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978472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29627D6F-B116-4258-B273-F272D4FD625A}" type="datetime1">
              <a:rPr lang="en-US" smtClean="0">
                <a:solidFill>
                  <a:srgbClr val="073E87"/>
                </a:solidFill>
              </a:rPr>
              <a:t>11/8/2019</a:t>
            </a:fld>
            <a:endParaRPr lang="en-US">
              <a:solidFill>
                <a:srgbClr val="073E87"/>
              </a:solidFill>
            </a:endParaRPr>
          </a:p>
        </p:txBody>
      </p:sp>
      <p:sp>
        <p:nvSpPr>
          <p:cNvPr id="6" name="Footer Placeholder 5"/>
          <p:cNvSpPr>
            <a:spLocks noGrp="1"/>
          </p:cNvSpPr>
          <p:nvPr>
            <p:ph type="ftr" sz="quarter" idx="11"/>
          </p:nvPr>
        </p:nvSpPr>
        <p:spPr/>
        <p:txBody>
          <a:bodyPr/>
          <a:lstStyle/>
          <a:p>
            <a:r>
              <a:rPr lang="en-GB" smtClean="0">
                <a:solidFill>
                  <a:srgbClr val="073E87"/>
                </a:solidFill>
              </a:rPr>
              <a:t>Copyright The Marketing Shed Limited 2019</a:t>
            </a:r>
            <a:endParaRPr lang="en-US">
              <a:solidFill>
                <a:srgbClr val="073E87"/>
              </a:solidFill>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6"/>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9557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7587FD6-88CC-4142-9516-21029938C317}" type="datetime1">
              <a:rPr lang="en-US" smtClean="0"/>
              <a:t>11/8/2019</a:t>
            </a:fld>
            <a:endParaRPr lang="en-GB"/>
          </a:p>
        </p:txBody>
      </p:sp>
      <p:sp>
        <p:nvSpPr>
          <p:cNvPr id="5" name="Footer Placeholder 4"/>
          <p:cNvSpPr>
            <a:spLocks noGrp="1"/>
          </p:cNvSpPr>
          <p:nvPr>
            <p:ph type="ftr" sz="quarter" idx="11"/>
          </p:nvPr>
        </p:nvSpPr>
        <p:spPr/>
        <p:txBody>
          <a:bodyPr/>
          <a:lstStyle/>
          <a:p>
            <a:r>
              <a:rPr lang="en-GB" smtClean="0"/>
              <a:t>Copyright The Marketing Shed Limited 2019</a:t>
            </a:r>
            <a:endParaRPr lang="en-GB"/>
          </a:p>
        </p:txBody>
      </p:sp>
      <p:sp>
        <p:nvSpPr>
          <p:cNvPr id="6" name="Slide Number Placeholder 5"/>
          <p:cNvSpPr>
            <a:spLocks noGrp="1"/>
          </p:cNvSpPr>
          <p:nvPr>
            <p:ph type="sldNum" sz="quarter" idx="12"/>
          </p:nvPr>
        </p:nvSpPr>
        <p:spPr/>
        <p:txBody>
          <a:bodyPr/>
          <a:lstStyle/>
          <a:p>
            <a:fld id="{EE4C3E61-822D-4041-9B0F-9DD522689EE2}" type="slidenum">
              <a:rPr lang="en-GB" smtClean="0"/>
              <a:t>‹#›</a:t>
            </a:fld>
            <a:endParaRPr lang="en-GB"/>
          </a:p>
        </p:txBody>
      </p:sp>
    </p:spTree>
    <p:extLst>
      <p:ext uri="{BB962C8B-B14F-4D97-AF65-F5344CB8AC3E}">
        <p14:creationId xmlns:p14="http://schemas.microsoft.com/office/powerpoint/2010/main" val="3421593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65" y="338668"/>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43" y="2785539"/>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B256CD-39FB-4F1F-81A4-82CA6D21B9C3}" type="datetime1">
              <a:rPr lang="en-US" smtClean="0">
                <a:solidFill>
                  <a:srgbClr val="073E87"/>
                </a:solidFill>
              </a:rPr>
              <a:t>11/8/2019</a:t>
            </a:fld>
            <a:endParaRPr lang="en-US">
              <a:solidFill>
                <a:srgbClr val="073E87"/>
              </a:solidFill>
            </a:endParaRPr>
          </a:p>
        </p:txBody>
      </p:sp>
      <p:sp>
        <p:nvSpPr>
          <p:cNvPr id="6" name="Footer Placeholder 5"/>
          <p:cNvSpPr>
            <a:spLocks noGrp="1"/>
          </p:cNvSpPr>
          <p:nvPr>
            <p:ph type="ftr" sz="quarter" idx="11"/>
          </p:nvPr>
        </p:nvSpPr>
        <p:spPr/>
        <p:txBody>
          <a:bodyPr/>
          <a:lstStyle/>
          <a:p>
            <a:r>
              <a:rPr lang="en-GB" smtClean="0">
                <a:solidFill>
                  <a:srgbClr val="073E87"/>
                </a:solidFill>
              </a:rPr>
              <a:t>Copyright The Marketing Shed Limited 2019</a:t>
            </a:r>
            <a:endParaRPr lang="en-US">
              <a:solidFill>
                <a:srgbClr val="073E87"/>
              </a:solidFill>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517246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00655C-0849-4DEC-A53E-C9652D05AF82}" type="datetime1">
              <a:rPr lang="en-US" smtClean="0">
                <a:solidFill>
                  <a:srgbClr val="073E87"/>
                </a:solidFill>
              </a:rPr>
              <a:t>11/8/2019</a:t>
            </a:fld>
            <a:endParaRPr lang="en-US">
              <a:solidFill>
                <a:srgbClr val="073E87"/>
              </a:solidFill>
            </a:endParaRPr>
          </a:p>
        </p:txBody>
      </p:sp>
      <p:sp>
        <p:nvSpPr>
          <p:cNvPr id="5" name="Footer Placeholder 4"/>
          <p:cNvSpPr>
            <a:spLocks noGrp="1"/>
          </p:cNvSpPr>
          <p:nvPr>
            <p:ph type="ftr" sz="quarter" idx="11"/>
          </p:nvPr>
        </p:nvSpPr>
        <p:spPr/>
        <p:txBody>
          <a:bodyPr/>
          <a:lstStyle/>
          <a:p>
            <a:r>
              <a:rPr lang="en-GB" smtClean="0">
                <a:solidFill>
                  <a:srgbClr val="073E87"/>
                </a:solidFill>
              </a:rPr>
              <a:t>Copyright The Marketing Shed Limited 2019</a:t>
            </a:r>
            <a:endParaRPr lang="en-US">
              <a:solidFill>
                <a:srgbClr val="073E8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0352942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AFB33F70-B101-4D20-8345-DA181978A285}" type="datetime1">
              <a:rPr lang="en-US" smtClean="0">
                <a:solidFill>
                  <a:srgbClr val="073E87"/>
                </a:solidFill>
              </a:rPr>
              <a:t>11/8/2019</a:t>
            </a:fld>
            <a:endParaRPr lang="en-US">
              <a:solidFill>
                <a:srgbClr val="073E87"/>
              </a:solidFill>
            </a:endParaRPr>
          </a:p>
        </p:txBody>
      </p:sp>
      <p:sp>
        <p:nvSpPr>
          <p:cNvPr id="5" name="Footer Placeholder 4"/>
          <p:cNvSpPr>
            <a:spLocks noGrp="1"/>
          </p:cNvSpPr>
          <p:nvPr>
            <p:ph type="ftr" sz="quarter" idx="11"/>
          </p:nvPr>
        </p:nvSpPr>
        <p:spPr/>
        <p:txBody>
          <a:bodyPr/>
          <a:lstStyle/>
          <a:p>
            <a:r>
              <a:rPr lang="en-GB" smtClean="0">
                <a:solidFill>
                  <a:srgbClr val="073E87"/>
                </a:solidFill>
              </a:rPr>
              <a:t>Copyright The Marketing Shed Limited 2019</a:t>
            </a:r>
            <a:endParaRPr lang="en-US">
              <a:solidFill>
                <a:srgbClr val="073E8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1"/>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4"/>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38848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268627-82BB-47CD-BDC7-E4002C3F15D6}" type="datetime1">
              <a:rPr lang="en-US" smtClean="0"/>
              <a:t>11/8/2019</a:t>
            </a:fld>
            <a:endParaRPr lang="en-GB"/>
          </a:p>
        </p:txBody>
      </p:sp>
      <p:sp>
        <p:nvSpPr>
          <p:cNvPr id="5" name="Footer Placeholder 4"/>
          <p:cNvSpPr>
            <a:spLocks noGrp="1"/>
          </p:cNvSpPr>
          <p:nvPr>
            <p:ph type="ftr" sz="quarter" idx="11"/>
          </p:nvPr>
        </p:nvSpPr>
        <p:spPr/>
        <p:txBody>
          <a:bodyPr/>
          <a:lstStyle/>
          <a:p>
            <a:r>
              <a:rPr lang="en-GB" smtClean="0"/>
              <a:t>Copyright The Marketing Shed Limited 2019</a:t>
            </a:r>
            <a:endParaRPr lang="en-GB"/>
          </a:p>
        </p:txBody>
      </p:sp>
      <p:sp>
        <p:nvSpPr>
          <p:cNvPr id="6" name="Slide Number Placeholder 5"/>
          <p:cNvSpPr>
            <a:spLocks noGrp="1"/>
          </p:cNvSpPr>
          <p:nvPr>
            <p:ph type="sldNum" sz="quarter" idx="12"/>
          </p:nvPr>
        </p:nvSpPr>
        <p:spPr/>
        <p:txBody>
          <a:bodyPr/>
          <a:lstStyle/>
          <a:p>
            <a:fld id="{EE4C3E61-822D-4041-9B0F-9DD522689EE2}" type="slidenum">
              <a:rPr lang="en-GB" smtClean="0"/>
              <a:t>‹#›</a:t>
            </a:fld>
            <a:endParaRPr lang="en-GB"/>
          </a:p>
        </p:txBody>
      </p:sp>
    </p:spTree>
    <p:extLst>
      <p:ext uri="{BB962C8B-B14F-4D97-AF65-F5344CB8AC3E}">
        <p14:creationId xmlns:p14="http://schemas.microsoft.com/office/powerpoint/2010/main" val="661534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9C9487A-F731-4E24-B373-CC3B3BB2370D}" type="datetime1">
              <a:rPr lang="en-US" smtClean="0"/>
              <a:t>11/8/2019</a:t>
            </a:fld>
            <a:endParaRPr lang="en-GB"/>
          </a:p>
        </p:txBody>
      </p:sp>
      <p:sp>
        <p:nvSpPr>
          <p:cNvPr id="6" name="Footer Placeholder 5"/>
          <p:cNvSpPr>
            <a:spLocks noGrp="1"/>
          </p:cNvSpPr>
          <p:nvPr>
            <p:ph type="ftr" sz="quarter" idx="11"/>
          </p:nvPr>
        </p:nvSpPr>
        <p:spPr/>
        <p:txBody>
          <a:bodyPr/>
          <a:lstStyle/>
          <a:p>
            <a:r>
              <a:rPr lang="en-GB" smtClean="0"/>
              <a:t>Copyright The Marketing Shed Limited 2019</a:t>
            </a:r>
            <a:endParaRPr lang="en-GB"/>
          </a:p>
        </p:txBody>
      </p:sp>
      <p:sp>
        <p:nvSpPr>
          <p:cNvPr id="7" name="Slide Number Placeholder 6"/>
          <p:cNvSpPr>
            <a:spLocks noGrp="1"/>
          </p:cNvSpPr>
          <p:nvPr>
            <p:ph type="sldNum" sz="quarter" idx="12"/>
          </p:nvPr>
        </p:nvSpPr>
        <p:spPr/>
        <p:txBody>
          <a:bodyPr/>
          <a:lstStyle/>
          <a:p>
            <a:fld id="{EE4C3E61-822D-4041-9B0F-9DD522689EE2}" type="slidenum">
              <a:rPr lang="en-GB" smtClean="0"/>
              <a:t>‹#›</a:t>
            </a:fld>
            <a:endParaRPr lang="en-GB"/>
          </a:p>
        </p:txBody>
      </p:sp>
    </p:spTree>
    <p:extLst>
      <p:ext uri="{BB962C8B-B14F-4D97-AF65-F5344CB8AC3E}">
        <p14:creationId xmlns:p14="http://schemas.microsoft.com/office/powerpoint/2010/main" val="214949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FB6DA0A-C433-4140-8BD9-9C2D5348CF0E}" type="datetime1">
              <a:rPr lang="en-US" smtClean="0"/>
              <a:t>11/8/2019</a:t>
            </a:fld>
            <a:endParaRPr lang="en-GB"/>
          </a:p>
        </p:txBody>
      </p:sp>
      <p:sp>
        <p:nvSpPr>
          <p:cNvPr id="8" name="Footer Placeholder 7"/>
          <p:cNvSpPr>
            <a:spLocks noGrp="1"/>
          </p:cNvSpPr>
          <p:nvPr>
            <p:ph type="ftr" sz="quarter" idx="11"/>
          </p:nvPr>
        </p:nvSpPr>
        <p:spPr/>
        <p:txBody>
          <a:bodyPr/>
          <a:lstStyle/>
          <a:p>
            <a:r>
              <a:rPr lang="en-GB" smtClean="0"/>
              <a:t>Copyright The Marketing Shed Limited 2019</a:t>
            </a:r>
            <a:endParaRPr lang="en-GB"/>
          </a:p>
        </p:txBody>
      </p:sp>
      <p:sp>
        <p:nvSpPr>
          <p:cNvPr id="9" name="Slide Number Placeholder 8"/>
          <p:cNvSpPr>
            <a:spLocks noGrp="1"/>
          </p:cNvSpPr>
          <p:nvPr>
            <p:ph type="sldNum" sz="quarter" idx="12"/>
          </p:nvPr>
        </p:nvSpPr>
        <p:spPr/>
        <p:txBody>
          <a:bodyPr/>
          <a:lstStyle/>
          <a:p>
            <a:fld id="{EE4C3E61-822D-4041-9B0F-9DD522689EE2}" type="slidenum">
              <a:rPr lang="en-GB" smtClean="0"/>
              <a:t>‹#›</a:t>
            </a:fld>
            <a:endParaRPr lang="en-GB"/>
          </a:p>
        </p:txBody>
      </p:sp>
    </p:spTree>
    <p:extLst>
      <p:ext uri="{BB962C8B-B14F-4D97-AF65-F5344CB8AC3E}">
        <p14:creationId xmlns:p14="http://schemas.microsoft.com/office/powerpoint/2010/main" val="1211243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D2A1DD8-A020-4B80-97C3-4B006DF49683}" type="datetime1">
              <a:rPr lang="en-US" smtClean="0"/>
              <a:t>11/8/2019</a:t>
            </a:fld>
            <a:endParaRPr lang="en-GB"/>
          </a:p>
        </p:txBody>
      </p:sp>
      <p:sp>
        <p:nvSpPr>
          <p:cNvPr id="4" name="Footer Placeholder 3"/>
          <p:cNvSpPr>
            <a:spLocks noGrp="1"/>
          </p:cNvSpPr>
          <p:nvPr>
            <p:ph type="ftr" sz="quarter" idx="11"/>
          </p:nvPr>
        </p:nvSpPr>
        <p:spPr/>
        <p:txBody>
          <a:bodyPr/>
          <a:lstStyle/>
          <a:p>
            <a:r>
              <a:rPr lang="en-GB" smtClean="0"/>
              <a:t>Copyright The Marketing Shed Limited 2019</a:t>
            </a:r>
            <a:endParaRPr lang="en-GB"/>
          </a:p>
        </p:txBody>
      </p:sp>
      <p:sp>
        <p:nvSpPr>
          <p:cNvPr id="5" name="Slide Number Placeholder 4"/>
          <p:cNvSpPr>
            <a:spLocks noGrp="1"/>
          </p:cNvSpPr>
          <p:nvPr>
            <p:ph type="sldNum" sz="quarter" idx="12"/>
          </p:nvPr>
        </p:nvSpPr>
        <p:spPr/>
        <p:txBody>
          <a:bodyPr/>
          <a:lstStyle/>
          <a:p>
            <a:fld id="{EE4C3E61-822D-4041-9B0F-9DD522689EE2}" type="slidenum">
              <a:rPr lang="en-GB" smtClean="0"/>
              <a:t>‹#›</a:t>
            </a:fld>
            <a:endParaRPr lang="en-GB"/>
          </a:p>
        </p:txBody>
      </p:sp>
    </p:spTree>
    <p:extLst>
      <p:ext uri="{BB962C8B-B14F-4D97-AF65-F5344CB8AC3E}">
        <p14:creationId xmlns:p14="http://schemas.microsoft.com/office/powerpoint/2010/main" val="453053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639F9-3BB1-4475-84D4-46636BCE6396}" type="datetime1">
              <a:rPr lang="en-US" smtClean="0"/>
              <a:t>11/8/2019</a:t>
            </a:fld>
            <a:endParaRPr lang="en-GB"/>
          </a:p>
        </p:txBody>
      </p:sp>
      <p:sp>
        <p:nvSpPr>
          <p:cNvPr id="3" name="Footer Placeholder 2"/>
          <p:cNvSpPr>
            <a:spLocks noGrp="1"/>
          </p:cNvSpPr>
          <p:nvPr>
            <p:ph type="ftr" sz="quarter" idx="11"/>
          </p:nvPr>
        </p:nvSpPr>
        <p:spPr/>
        <p:txBody>
          <a:bodyPr/>
          <a:lstStyle/>
          <a:p>
            <a:r>
              <a:rPr lang="en-GB" smtClean="0"/>
              <a:t>Copyright The Marketing Shed Limited 2019</a:t>
            </a:r>
            <a:endParaRPr lang="en-GB"/>
          </a:p>
        </p:txBody>
      </p:sp>
      <p:sp>
        <p:nvSpPr>
          <p:cNvPr id="4" name="Slide Number Placeholder 3"/>
          <p:cNvSpPr>
            <a:spLocks noGrp="1"/>
          </p:cNvSpPr>
          <p:nvPr>
            <p:ph type="sldNum" sz="quarter" idx="12"/>
          </p:nvPr>
        </p:nvSpPr>
        <p:spPr/>
        <p:txBody>
          <a:bodyPr/>
          <a:lstStyle/>
          <a:p>
            <a:fld id="{EE4C3E61-822D-4041-9B0F-9DD522689EE2}" type="slidenum">
              <a:rPr lang="en-GB" smtClean="0"/>
              <a:t>‹#›</a:t>
            </a:fld>
            <a:endParaRPr lang="en-GB"/>
          </a:p>
        </p:txBody>
      </p:sp>
    </p:spTree>
    <p:extLst>
      <p:ext uri="{BB962C8B-B14F-4D97-AF65-F5344CB8AC3E}">
        <p14:creationId xmlns:p14="http://schemas.microsoft.com/office/powerpoint/2010/main" val="2995136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52"/>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10"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FDB0CF-667C-4CB1-8611-7BCA872B9AF7}" type="datetime1">
              <a:rPr lang="en-US" smtClean="0"/>
              <a:t>11/8/2019</a:t>
            </a:fld>
            <a:endParaRPr lang="en-GB"/>
          </a:p>
        </p:txBody>
      </p:sp>
      <p:sp>
        <p:nvSpPr>
          <p:cNvPr id="6" name="Footer Placeholder 5"/>
          <p:cNvSpPr>
            <a:spLocks noGrp="1"/>
          </p:cNvSpPr>
          <p:nvPr>
            <p:ph type="ftr" sz="quarter" idx="11"/>
          </p:nvPr>
        </p:nvSpPr>
        <p:spPr/>
        <p:txBody>
          <a:bodyPr/>
          <a:lstStyle/>
          <a:p>
            <a:r>
              <a:rPr lang="en-GB" smtClean="0"/>
              <a:t>Copyright The Marketing Shed Limited 2019</a:t>
            </a:r>
            <a:endParaRPr lang="en-GB"/>
          </a:p>
        </p:txBody>
      </p:sp>
      <p:sp>
        <p:nvSpPr>
          <p:cNvPr id="7" name="Slide Number Placeholder 6"/>
          <p:cNvSpPr>
            <a:spLocks noGrp="1"/>
          </p:cNvSpPr>
          <p:nvPr>
            <p:ph type="sldNum" sz="quarter" idx="12"/>
          </p:nvPr>
        </p:nvSpPr>
        <p:spPr/>
        <p:txBody>
          <a:bodyPr/>
          <a:lstStyle/>
          <a:p>
            <a:fld id="{EE4C3E61-822D-4041-9B0F-9DD522689EE2}" type="slidenum">
              <a:rPr lang="en-GB" smtClean="0"/>
              <a:t>‹#›</a:t>
            </a:fld>
            <a:endParaRPr lang="en-GB"/>
          </a:p>
        </p:txBody>
      </p:sp>
    </p:spTree>
    <p:extLst>
      <p:ext uri="{BB962C8B-B14F-4D97-AF65-F5344CB8AC3E}">
        <p14:creationId xmlns:p14="http://schemas.microsoft.com/office/powerpoint/2010/main" val="748912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53FBB9-0FF4-4485-A1DE-FD340C8090D8}" type="datetime1">
              <a:rPr lang="en-US" smtClean="0"/>
              <a:t>11/8/2019</a:t>
            </a:fld>
            <a:endParaRPr lang="en-GB"/>
          </a:p>
        </p:txBody>
      </p:sp>
      <p:sp>
        <p:nvSpPr>
          <p:cNvPr id="6" name="Footer Placeholder 5"/>
          <p:cNvSpPr>
            <a:spLocks noGrp="1"/>
          </p:cNvSpPr>
          <p:nvPr>
            <p:ph type="ftr" sz="quarter" idx="11"/>
          </p:nvPr>
        </p:nvSpPr>
        <p:spPr/>
        <p:txBody>
          <a:bodyPr/>
          <a:lstStyle/>
          <a:p>
            <a:r>
              <a:rPr lang="en-GB" smtClean="0"/>
              <a:t>Copyright The Marketing Shed Limited 2019</a:t>
            </a:r>
            <a:endParaRPr lang="en-GB"/>
          </a:p>
        </p:txBody>
      </p:sp>
      <p:sp>
        <p:nvSpPr>
          <p:cNvPr id="7" name="Slide Number Placeholder 6"/>
          <p:cNvSpPr>
            <a:spLocks noGrp="1"/>
          </p:cNvSpPr>
          <p:nvPr>
            <p:ph type="sldNum" sz="quarter" idx="12"/>
          </p:nvPr>
        </p:nvSpPr>
        <p:spPr/>
        <p:txBody>
          <a:bodyPr/>
          <a:lstStyle/>
          <a:p>
            <a:fld id="{EE4C3E61-822D-4041-9B0F-9DD522689EE2}" type="slidenum">
              <a:rPr lang="en-GB" smtClean="0"/>
              <a:t>‹#›</a:t>
            </a:fld>
            <a:endParaRPr lang="en-GB"/>
          </a:p>
        </p:txBody>
      </p:sp>
    </p:spTree>
    <p:extLst>
      <p:ext uri="{BB962C8B-B14F-4D97-AF65-F5344CB8AC3E}">
        <p14:creationId xmlns:p14="http://schemas.microsoft.com/office/powerpoint/2010/main" val="4208638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7532D4-42C9-47D3-9B2B-139999592E3A}" type="datetime1">
              <a:rPr lang="en-US" smtClean="0"/>
              <a:t>11/8/2019</a:t>
            </a:fld>
            <a:endParaRPr lang="en-GB"/>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Copyright The Marketing Shed Limited 2019</a:t>
            </a:r>
            <a:endParaRPr lang="en-GB"/>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4C3E61-822D-4041-9B0F-9DD522689EE2}" type="slidenum">
              <a:rPr lang="en-GB" smtClean="0"/>
              <a:t>‹#›</a:t>
            </a:fld>
            <a:endParaRPr lang="en-GB"/>
          </a:p>
        </p:txBody>
      </p:sp>
    </p:spTree>
    <p:extLst>
      <p:ext uri="{BB962C8B-B14F-4D97-AF65-F5344CB8AC3E}">
        <p14:creationId xmlns:p14="http://schemas.microsoft.com/office/powerpoint/2010/main" val="1635850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70"/>
            <a:ext cx="3786690" cy="365125"/>
          </a:xfrm>
          <a:prstGeom prst="rect">
            <a:avLst/>
          </a:prstGeom>
        </p:spPr>
        <p:txBody>
          <a:bodyPr vert="horz" lIns="91440" tIns="45720" rIns="91440" bIns="45720" rtlCol="0" anchor="ctr"/>
          <a:lstStyle>
            <a:lvl1pPr algn="r">
              <a:defRPr sz="1000">
                <a:solidFill>
                  <a:schemeClr val="tx2"/>
                </a:solidFill>
              </a:defRPr>
            </a:lvl1pPr>
          </a:lstStyle>
          <a:p>
            <a:fld id="{5D940645-0764-4F14-9674-5959A8CF51E8}" type="datetime1">
              <a:rPr lang="en-US" smtClean="0">
                <a:solidFill>
                  <a:srgbClr val="073E87"/>
                </a:solidFill>
              </a:rPr>
              <a:t>11/8/2019</a:t>
            </a:fld>
            <a:endParaRPr lang="en-US">
              <a:solidFill>
                <a:srgbClr val="073E87"/>
              </a:solidFill>
            </a:endParaRPr>
          </a:p>
        </p:txBody>
      </p:sp>
      <p:sp>
        <p:nvSpPr>
          <p:cNvPr id="5" name="Footer Placeholder 4"/>
          <p:cNvSpPr>
            <a:spLocks noGrp="1"/>
          </p:cNvSpPr>
          <p:nvPr>
            <p:ph type="ftr" sz="quarter" idx="3"/>
          </p:nvPr>
        </p:nvSpPr>
        <p:spPr>
          <a:xfrm>
            <a:off x="193648" y="6250170"/>
            <a:ext cx="3786691" cy="365125"/>
          </a:xfrm>
          <a:prstGeom prst="rect">
            <a:avLst/>
          </a:prstGeom>
        </p:spPr>
        <p:txBody>
          <a:bodyPr vert="horz" lIns="91440" tIns="45720" rIns="91440" bIns="45720" rtlCol="0" anchor="ctr"/>
          <a:lstStyle>
            <a:lvl1pPr algn="l">
              <a:defRPr sz="1000">
                <a:solidFill>
                  <a:schemeClr val="tx2"/>
                </a:solidFill>
              </a:defRPr>
            </a:lvl1pPr>
          </a:lstStyle>
          <a:p>
            <a:r>
              <a:rPr lang="en-GB" smtClean="0">
                <a:solidFill>
                  <a:srgbClr val="073E87"/>
                </a:solidFill>
              </a:rPr>
              <a:t>Copyright The Marketing Shed Limited 2019</a:t>
            </a:r>
            <a:endParaRPr lang="en-US" dirty="0">
              <a:solidFill>
                <a:srgbClr val="073E87"/>
              </a:solidFill>
            </a:endParaRPr>
          </a:p>
        </p:txBody>
      </p:sp>
      <p:sp>
        <p:nvSpPr>
          <p:cNvPr id="6" name="Slide Number Placeholder 5"/>
          <p:cNvSpPr>
            <a:spLocks noGrp="1"/>
          </p:cNvSpPr>
          <p:nvPr>
            <p:ph type="sldNum" sz="quarter" idx="4"/>
          </p:nvPr>
        </p:nvSpPr>
        <p:spPr>
          <a:xfrm>
            <a:off x="3991088" y="6250170"/>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70"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63250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ianayling@ao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Tales </a:t>
            </a:r>
            <a:br>
              <a:rPr lang="en-GB" dirty="0" smtClean="0"/>
            </a:br>
            <a:r>
              <a:rPr lang="en-GB" dirty="0" smtClean="0"/>
              <a:t>from either side of the fence</a:t>
            </a:r>
            <a:endParaRPr lang="en-GB" dirty="0"/>
          </a:p>
        </p:txBody>
      </p:sp>
      <p:sp>
        <p:nvSpPr>
          <p:cNvPr id="3" name="Subtitle 2"/>
          <p:cNvSpPr>
            <a:spLocks noGrp="1"/>
          </p:cNvSpPr>
          <p:nvPr>
            <p:ph type="subTitle" idx="1"/>
          </p:nvPr>
        </p:nvSpPr>
        <p:spPr/>
        <p:txBody>
          <a:bodyPr>
            <a:normAutofit fontScale="62500" lnSpcReduction="20000"/>
          </a:bodyPr>
          <a:lstStyle/>
          <a:p>
            <a:r>
              <a:rPr lang="en-GB" dirty="0" smtClean="0"/>
              <a:t>what </a:t>
            </a:r>
            <a:r>
              <a:rPr lang="en-GB" dirty="0"/>
              <a:t>pricing is really like in retailers like yours. Ian </a:t>
            </a:r>
            <a:r>
              <a:rPr lang="en-GB" dirty="0" err="1"/>
              <a:t>Ayling</a:t>
            </a:r>
            <a:r>
              <a:rPr lang="en-GB" dirty="0"/>
              <a:t> has worked with and for some of the UK’s most famous retailers and CPGs. He has a view of how price and promo really ought to work  and has experience of where things fall short. He’ll share tales of glory and war stories alike with the aim of a group conversation of how to price better.</a:t>
            </a:r>
          </a:p>
        </p:txBody>
      </p:sp>
      <p:sp>
        <p:nvSpPr>
          <p:cNvPr id="4" name="Footer Placeholder 3"/>
          <p:cNvSpPr>
            <a:spLocks noGrp="1"/>
          </p:cNvSpPr>
          <p:nvPr>
            <p:ph type="ftr" sz="quarter" idx="11"/>
          </p:nvPr>
        </p:nvSpPr>
        <p:spPr/>
        <p:txBody>
          <a:bodyPr/>
          <a:lstStyle/>
          <a:p>
            <a:r>
              <a:rPr lang="en-GB" smtClean="0"/>
              <a:t>Copyright The Marketing Shed Limited 2019</a:t>
            </a:r>
            <a:endParaRPr lang="en-GB"/>
          </a:p>
        </p:txBody>
      </p:sp>
    </p:spTree>
    <p:extLst>
      <p:ext uri="{BB962C8B-B14F-4D97-AF65-F5344CB8AC3E}">
        <p14:creationId xmlns:p14="http://schemas.microsoft.com/office/powerpoint/2010/main" val="4250274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1397"/>
            <a:ext cx="8229600" cy="1143000"/>
          </a:xfrm>
        </p:spPr>
        <p:txBody>
          <a:bodyPr/>
          <a:lstStyle/>
          <a:p>
            <a:r>
              <a:rPr lang="en-GB" dirty="0" smtClean="0"/>
              <a:t>Grocery ranging</a:t>
            </a:r>
            <a:endParaRPr lang="en-GB" dirty="0"/>
          </a:p>
        </p:txBody>
      </p:sp>
      <p:sp>
        <p:nvSpPr>
          <p:cNvPr id="3" name="Content Placeholder 2"/>
          <p:cNvSpPr>
            <a:spLocks noGrp="1"/>
          </p:cNvSpPr>
          <p:nvPr>
            <p:ph idx="1"/>
          </p:nvPr>
        </p:nvSpPr>
        <p:spPr>
          <a:xfrm>
            <a:off x="179512" y="1306350"/>
            <a:ext cx="5904656" cy="4525963"/>
          </a:xfrm>
        </p:spPr>
        <p:txBody>
          <a:bodyPr>
            <a:normAutofit fontScale="85000" lnSpcReduction="10000"/>
          </a:bodyPr>
          <a:lstStyle/>
          <a:p>
            <a:r>
              <a:rPr lang="en-GB" dirty="0" smtClean="0"/>
              <a:t>Historically ranging based on item profitability, sales, supplier ORD, innovation</a:t>
            </a:r>
          </a:p>
          <a:p>
            <a:r>
              <a:rPr lang="en-GB" dirty="0" smtClean="0"/>
              <a:t>Tools and insight introduced to incorporate substitutability and best customer behaviour</a:t>
            </a:r>
          </a:p>
          <a:p>
            <a:r>
              <a:rPr lang="en-GB" dirty="0" smtClean="0"/>
              <a:t>Challenges </a:t>
            </a:r>
            <a:r>
              <a:rPr lang="en-GB" dirty="0" err="1" smtClean="0"/>
              <a:t>good;better;best</a:t>
            </a:r>
            <a:r>
              <a:rPr lang="en-GB" dirty="0" smtClean="0"/>
              <a:t> decisions (entry price range)</a:t>
            </a:r>
          </a:p>
          <a:p>
            <a:r>
              <a:rPr lang="en-GB" dirty="0" smtClean="0"/>
              <a:t>Challenges range delists (leg of lamb)</a:t>
            </a:r>
          </a:p>
          <a:p>
            <a:r>
              <a:rPr lang="en-GB" dirty="0" smtClean="0"/>
              <a:t>Challenges store distribution decisions (</a:t>
            </a:r>
            <a:r>
              <a:rPr lang="en-GB" dirty="0" err="1" smtClean="0"/>
              <a:t>Monoprix</a:t>
            </a:r>
            <a:r>
              <a:rPr lang="en-GB" dirty="0" smtClean="0"/>
              <a:t>)</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4678" y="1484788"/>
            <a:ext cx="269557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43608" y="5949280"/>
            <a:ext cx="4924618" cy="369332"/>
          </a:xfrm>
          <a:prstGeom prst="rect">
            <a:avLst/>
          </a:prstGeom>
          <a:noFill/>
        </p:spPr>
        <p:txBody>
          <a:bodyPr wrap="none" rtlCol="0">
            <a:spAutoFit/>
          </a:bodyPr>
          <a:lstStyle/>
          <a:p>
            <a:r>
              <a:rPr lang="en-GB" dirty="0" smtClean="0"/>
              <a:t>Range design is the best driver of value perception</a:t>
            </a:r>
            <a:endParaRPr lang="en-GB"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4730" y="3717032"/>
            <a:ext cx="169545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en-GB" smtClean="0"/>
              <a:t>Copyright The Marketing Shed Limited 2019</a:t>
            </a:r>
            <a:endParaRPr lang="en-GB"/>
          </a:p>
        </p:txBody>
      </p:sp>
    </p:spTree>
    <p:extLst>
      <p:ext uri="{BB962C8B-B14F-4D97-AF65-F5344CB8AC3E}">
        <p14:creationId xmlns:p14="http://schemas.microsoft.com/office/powerpoint/2010/main" val="778096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fontScale="90000"/>
          </a:bodyPr>
          <a:lstStyle/>
          <a:p>
            <a:r>
              <a:rPr lang="en-GB" dirty="0" smtClean="0"/>
              <a:t>Customer journey – </a:t>
            </a:r>
            <a:r>
              <a:rPr lang="en-GB" b="1" dirty="0" smtClean="0"/>
              <a:t>how</a:t>
            </a:r>
            <a:r>
              <a:rPr lang="en-GB" dirty="0" smtClean="0"/>
              <a:t> customers find their requirements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0078691"/>
              </p:ext>
            </p:extLst>
          </p:nvPr>
        </p:nvGraphicFramePr>
        <p:xfrm>
          <a:off x="-2289448" y="162880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64357922"/>
              </p:ext>
            </p:extLst>
          </p:nvPr>
        </p:nvGraphicFramePr>
        <p:xfrm>
          <a:off x="3563888" y="1397000"/>
          <a:ext cx="5328592" cy="4739784"/>
        </p:xfrm>
        <a:graphic>
          <a:graphicData uri="http://schemas.openxmlformats.org/drawingml/2006/table">
            <a:tbl>
              <a:tblPr firstRow="1" bandRow="1">
                <a:tableStyleId>{5C22544A-7EE6-4342-B048-85BDC9FD1C3A}</a:tableStyleId>
              </a:tblPr>
              <a:tblGrid>
                <a:gridCol w="1332148"/>
                <a:gridCol w="1332148"/>
                <a:gridCol w="1332148"/>
                <a:gridCol w="1332148"/>
              </a:tblGrid>
              <a:tr h="807864">
                <a:tc>
                  <a:txBody>
                    <a:bodyPr/>
                    <a:lstStyle/>
                    <a:p>
                      <a:r>
                        <a:rPr lang="en-GB" sz="1800" dirty="0" smtClean="0"/>
                        <a:t>Grocery</a:t>
                      </a:r>
                      <a:r>
                        <a:rPr lang="en-GB" sz="1800" baseline="0" dirty="0" smtClean="0"/>
                        <a:t> item</a:t>
                      </a:r>
                      <a:endParaRPr lang="en-GB" sz="1800" dirty="0"/>
                    </a:p>
                  </a:txBody>
                  <a:tcPr/>
                </a:tc>
                <a:tc>
                  <a:txBody>
                    <a:bodyPr/>
                    <a:lstStyle/>
                    <a:p>
                      <a:r>
                        <a:rPr lang="en-GB" sz="1600" dirty="0" smtClean="0"/>
                        <a:t>Convenience item</a:t>
                      </a:r>
                      <a:endParaRPr lang="en-GB" sz="1600" dirty="0"/>
                    </a:p>
                  </a:txBody>
                  <a:tcPr/>
                </a:tc>
                <a:tc>
                  <a:txBody>
                    <a:bodyPr/>
                    <a:lstStyle/>
                    <a:p>
                      <a:r>
                        <a:rPr lang="en-GB" sz="1800" dirty="0" smtClean="0"/>
                        <a:t>DIY item</a:t>
                      </a:r>
                      <a:endParaRPr lang="en-GB" sz="1800" dirty="0"/>
                    </a:p>
                  </a:txBody>
                  <a:tcPr/>
                </a:tc>
                <a:tc>
                  <a:txBody>
                    <a:bodyPr/>
                    <a:lstStyle/>
                    <a:p>
                      <a:r>
                        <a:rPr lang="en-GB" sz="1800" dirty="0" smtClean="0"/>
                        <a:t>Digital service</a:t>
                      </a:r>
                      <a:endParaRPr lang="en-GB" sz="1800" dirty="0"/>
                    </a:p>
                  </a:txBody>
                  <a:tcPr/>
                </a:tc>
              </a:tr>
              <a:tr h="1798320">
                <a:tc>
                  <a:txBody>
                    <a:bodyPr/>
                    <a:lstStyle/>
                    <a:p>
                      <a:r>
                        <a:rPr lang="en-GB" sz="1600" dirty="0" smtClean="0"/>
                        <a:t>Past behaviour</a:t>
                      </a:r>
                    </a:p>
                    <a:p>
                      <a:r>
                        <a:rPr lang="en-GB" sz="1600" dirty="0" smtClean="0"/>
                        <a:t>Publicity</a:t>
                      </a:r>
                    </a:p>
                    <a:p>
                      <a:r>
                        <a:rPr lang="en-GB" sz="1600" dirty="0" smtClean="0"/>
                        <a:t>Recipe</a:t>
                      </a:r>
                    </a:p>
                    <a:p>
                      <a:r>
                        <a:rPr lang="en-GB" sz="1600" dirty="0" smtClean="0"/>
                        <a:t>Retailer search</a:t>
                      </a:r>
                      <a:r>
                        <a:rPr lang="en-GB" sz="1600" baseline="0" dirty="0" smtClean="0"/>
                        <a:t> (Trip)</a:t>
                      </a:r>
                      <a:endParaRPr lang="en-GB" sz="1600" dirty="0"/>
                    </a:p>
                  </a:txBody>
                  <a:tcPr/>
                </a:tc>
                <a:tc>
                  <a:txBody>
                    <a:bodyPr/>
                    <a:lstStyle/>
                    <a:p>
                      <a:r>
                        <a:rPr lang="en-GB" sz="1600" dirty="0" smtClean="0"/>
                        <a:t>Past behaviour</a:t>
                      </a:r>
                    </a:p>
                    <a:p>
                      <a:r>
                        <a:rPr lang="en-GB" sz="1600" dirty="0" smtClean="0"/>
                        <a:t>Publicity</a:t>
                      </a:r>
                    </a:p>
                    <a:p>
                      <a:r>
                        <a:rPr lang="en-GB" sz="1600" dirty="0" smtClean="0"/>
                        <a:t>Need in</a:t>
                      </a:r>
                      <a:r>
                        <a:rPr lang="en-GB" sz="1600" baseline="0" dirty="0" smtClean="0"/>
                        <a:t> moment</a:t>
                      </a:r>
                    </a:p>
                    <a:p>
                      <a:r>
                        <a:rPr lang="en-GB" sz="1600" baseline="0" dirty="0" smtClean="0"/>
                        <a:t>Location search</a:t>
                      </a:r>
                      <a:endParaRPr lang="en-GB" sz="1600" dirty="0"/>
                    </a:p>
                  </a:txBody>
                  <a:tcPr/>
                </a:tc>
                <a:tc>
                  <a:txBody>
                    <a:bodyPr/>
                    <a:lstStyle/>
                    <a:p>
                      <a:r>
                        <a:rPr lang="en-GB" sz="1600" dirty="0" smtClean="0"/>
                        <a:t>Family</a:t>
                      </a:r>
                    </a:p>
                    <a:p>
                      <a:r>
                        <a:rPr lang="en-GB" sz="1600" dirty="0" smtClean="0"/>
                        <a:t>Online search – need driven</a:t>
                      </a:r>
                    </a:p>
                    <a:p>
                      <a:r>
                        <a:rPr lang="en-GB" sz="1600" dirty="0" smtClean="0"/>
                        <a:t>Retailer search (Item)</a:t>
                      </a:r>
                      <a:endParaRPr lang="en-GB" sz="1600" dirty="0"/>
                    </a:p>
                  </a:txBody>
                  <a:tcPr/>
                </a:tc>
                <a:tc>
                  <a:txBody>
                    <a:bodyPr/>
                    <a:lstStyle/>
                    <a:p>
                      <a:r>
                        <a:rPr lang="en-GB" sz="1600" dirty="0" smtClean="0"/>
                        <a:t>Family</a:t>
                      </a:r>
                    </a:p>
                    <a:p>
                      <a:r>
                        <a:rPr lang="en-GB" sz="1600" dirty="0" smtClean="0"/>
                        <a:t>Online search – provider</a:t>
                      </a:r>
                      <a:r>
                        <a:rPr lang="en-GB" sz="1600" baseline="0" dirty="0" smtClean="0"/>
                        <a:t> driven</a:t>
                      </a:r>
                      <a:endParaRPr lang="en-GB" sz="1600" dirty="0"/>
                    </a:p>
                  </a:txBody>
                  <a:tcPr/>
                </a:tc>
              </a:tr>
              <a:tr h="1066800">
                <a:tc>
                  <a:txBody>
                    <a:bodyPr/>
                    <a:lstStyle/>
                    <a:p>
                      <a:r>
                        <a:rPr lang="en-GB" sz="1600" dirty="0" smtClean="0"/>
                        <a:t>Feature in store</a:t>
                      </a:r>
                    </a:p>
                    <a:p>
                      <a:r>
                        <a:rPr lang="en-GB" sz="1600" dirty="0" smtClean="0"/>
                        <a:t>Autopilot</a:t>
                      </a:r>
                    </a:p>
                  </a:txBody>
                  <a:tcPr/>
                </a:tc>
                <a:tc>
                  <a:txBody>
                    <a:bodyPr/>
                    <a:lstStyle/>
                    <a:p>
                      <a:r>
                        <a:rPr lang="en-GB" sz="1600" dirty="0" smtClean="0"/>
                        <a:t>Feature in store</a:t>
                      </a:r>
                    </a:p>
                    <a:p>
                      <a:r>
                        <a:rPr lang="en-GB" sz="1600" dirty="0" smtClean="0"/>
                        <a:t>Edited selection</a:t>
                      </a:r>
                      <a:endParaRPr lang="en-GB" sz="1600" dirty="0"/>
                    </a:p>
                  </a:txBody>
                  <a:tcPr/>
                </a:tc>
                <a:tc>
                  <a:txBody>
                    <a:bodyPr/>
                    <a:lstStyle/>
                    <a:p>
                      <a:r>
                        <a:rPr lang="en-GB" sz="1600" dirty="0" smtClean="0"/>
                        <a:t>Staff enquiry</a:t>
                      </a:r>
                    </a:p>
                    <a:p>
                      <a:r>
                        <a:rPr lang="en-GB" sz="1600" dirty="0" smtClean="0"/>
                        <a:t>Risk management</a:t>
                      </a:r>
                      <a:endParaRPr lang="en-GB" sz="1600" dirty="0"/>
                    </a:p>
                  </a:txBody>
                  <a:tcPr/>
                </a:tc>
                <a:tc>
                  <a:txBody>
                    <a:bodyPr/>
                    <a:lstStyle/>
                    <a:p>
                      <a:r>
                        <a:rPr lang="en-GB" sz="1600" dirty="0" smtClean="0"/>
                        <a:t>Qualification process</a:t>
                      </a:r>
                    </a:p>
                    <a:p>
                      <a:r>
                        <a:rPr lang="en-GB" sz="1600" dirty="0" smtClean="0"/>
                        <a:t>Digital path</a:t>
                      </a:r>
                      <a:endParaRPr lang="en-GB" sz="1600" dirty="0"/>
                    </a:p>
                  </a:txBody>
                  <a:tcPr/>
                </a:tc>
              </a:tr>
              <a:tr h="1066800">
                <a:tc>
                  <a:txBody>
                    <a:bodyPr/>
                    <a:lstStyle/>
                    <a:p>
                      <a:r>
                        <a:rPr lang="en-GB" sz="1600" dirty="0" smtClean="0"/>
                        <a:t>Routine</a:t>
                      </a:r>
                    </a:p>
                    <a:p>
                      <a:r>
                        <a:rPr lang="en-GB" sz="1600" dirty="0" smtClean="0"/>
                        <a:t>Word</a:t>
                      </a:r>
                      <a:r>
                        <a:rPr lang="en-GB" sz="1600" baseline="0" dirty="0" smtClean="0"/>
                        <a:t> of mouth</a:t>
                      </a:r>
                      <a:endParaRPr lang="en-GB" sz="1600" dirty="0"/>
                    </a:p>
                  </a:txBody>
                  <a:tcPr/>
                </a:tc>
                <a:tc>
                  <a:txBody>
                    <a:bodyPr/>
                    <a:lstStyle/>
                    <a:p>
                      <a:r>
                        <a:rPr lang="en-GB" sz="1600" dirty="0" smtClean="0"/>
                        <a:t>Need fulfilled</a:t>
                      </a:r>
                    </a:p>
                    <a:p>
                      <a:r>
                        <a:rPr lang="en-GB" sz="1600" dirty="0" smtClean="0"/>
                        <a:t>Word of mouth</a:t>
                      </a:r>
                      <a:endParaRPr lang="en-GB" sz="1600" dirty="0"/>
                    </a:p>
                  </a:txBody>
                  <a:tcPr/>
                </a:tc>
                <a:tc>
                  <a:txBody>
                    <a:bodyPr/>
                    <a:lstStyle/>
                    <a:p>
                      <a:r>
                        <a:rPr lang="en-GB" sz="1600" dirty="0" smtClean="0"/>
                        <a:t>Project plan</a:t>
                      </a:r>
                    </a:p>
                    <a:p>
                      <a:r>
                        <a:rPr lang="en-GB" sz="1600" dirty="0" smtClean="0"/>
                        <a:t>Social sharing of success</a:t>
                      </a:r>
                      <a:endParaRPr lang="en-GB" sz="1600" dirty="0"/>
                    </a:p>
                  </a:txBody>
                  <a:tcPr/>
                </a:tc>
                <a:tc>
                  <a:txBody>
                    <a:bodyPr/>
                    <a:lstStyle/>
                    <a:p>
                      <a:r>
                        <a:rPr lang="en-GB" sz="1600" dirty="0" smtClean="0"/>
                        <a:t>Passive</a:t>
                      </a:r>
                      <a:r>
                        <a:rPr lang="en-GB" sz="1600" baseline="0" dirty="0" smtClean="0"/>
                        <a:t> until needed</a:t>
                      </a:r>
                    </a:p>
                    <a:p>
                      <a:r>
                        <a:rPr lang="en-GB" sz="1600" baseline="0" dirty="0" smtClean="0"/>
                        <a:t>Issues socialised</a:t>
                      </a:r>
                      <a:endParaRPr lang="en-GB" sz="1600" dirty="0"/>
                    </a:p>
                  </a:txBody>
                  <a:tcPr/>
                </a:tc>
              </a:tr>
            </a:tbl>
          </a:graphicData>
        </a:graphic>
      </p:graphicFrame>
      <p:sp>
        <p:nvSpPr>
          <p:cNvPr id="3" name="TextBox 2"/>
          <p:cNvSpPr txBox="1"/>
          <p:nvPr/>
        </p:nvSpPr>
        <p:spPr>
          <a:xfrm>
            <a:off x="323528" y="1412776"/>
            <a:ext cx="2995372" cy="369332"/>
          </a:xfrm>
          <a:prstGeom prst="rect">
            <a:avLst/>
          </a:prstGeom>
          <a:noFill/>
        </p:spPr>
        <p:txBody>
          <a:bodyPr wrap="none" rtlCol="0">
            <a:spAutoFit/>
          </a:bodyPr>
          <a:lstStyle/>
          <a:p>
            <a:r>
              <a:rPr lang="en-GB" dirty="0" smtClean="0"/>
              <a:t>Role of price varies by context</a:t>
            </a:r>
            <a:endParaRPr lang="en-GB" dirty="0"/>
          </a:p>
        </p:txBody>
      </p:sp>
      <p:sp>
        <p:nvSpPr>
          <p:cNvPr id="6" name="Footer Placeholder 5"/>
          <p:cNvSpPr>
            <a:spLocks noGrp="1"/>
          </p:cNvSpPr>
          <p:nvPr>
            <p:ph type="ftr" sz="quarter" idx="11"/>
          </p:nvPr>
        </p:nvSpPr>
        <p:spPr/>
        <p:txBody>
          <a:bodyPr/>
          <a:lstStyle/>
          <a:p>
            <a:r>
              <a:rPr lang="en-GB" dirty="0" smtClean="0"/>
              <a:t>Copyright The Marketing Shed Limited 2019</a:t>
            </a:r>
            <a:endParaRPr lang="en-GB" dirty="0"/>
          </a:p>
        </p:txBody>
      </p:sp>
    </p:spTree>
    <p:extLst>
      <p:ext uri="{BB962C8B-B14F-4D97-AF65-F5344CB8AC3E}">
        <p14:creationId xmlns:p14="http://schemas.microsoft.com/office/powerpoint/2010/main" val="4008399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Change story</a:t>
            </a:r>
            <a:endParaRPr lang="en-GB" dirty="0"/>
          </a:p>
        </p:txBody>
      </p:sp>
      <p:sp>
        <p:nvSpPr>
          <p:cNvPr id="3" name="Content Placeholder 2"/>
          <p:cNvSpPr>
            <a:spLocks noGrp="1"/>
          </p:cNvSpPr>
          <p:nvPr>
            <p:ph idx="1"/>
          </p:nvPr>
        </p:nvSpPr>
        <p:spPr/>
        <p:txBody>
          <a:bodyPr>
            <a:normAutofit/>
          </a:bodyPr>
          <a:lstStyle/>
          <a:p>
            <a:pPr marL="0" indent="0">
              <a:buNone/>
            </a:pPr>
            <a:r>
              <a:rPr lang="en-GB" sz="2400" dirty="0" smtClean="0"/>
              <a:t>From</a:t>
            </a:r>
          </a:p>
          <a:p>
            <a:r>
              <a:rPr lang="en-GB" sz="2400" dirty="0" smtClean="0"/>
              <a:t>Prices high, % on promotion high</a:t>
            </a:r>
          </a:p>
          <a:p>
            <a:r>
              <a:rPr lang="en-GB" sz="2400" dirty="0" smtClean="0"/>
              <a:t>High volume of comparable items with future demand risk – crisps, sweets, drinks, lottery, cigarettes, news</a:t>
            </a:r>
          </a:p>
          <a:p>
            <a:r>
              <a:rPr lang="en-GB" sz="2400" dirty="0" smtClean="0"/>
              <a:t>Vulnerable to convenience competitors</a:t>
            </a:r>
          </a:p>
          <a:p>
            <a:endParaRPr lang="en-GB" sz="2400" dirty="0"/>
          </a:p>
          <a:p>
            <a:pPr marL="0" indent="0">
              <a:buNone/>
            </a:pPr>
            <a:r>
              <a:rPr lang="en-GB" sz="2400" dirty="0" smtClean="0"/>
              <a:t>To</a:t>
            </a:r>
          </a:p>
          <a:p>
            <a:r>
              <a:rPr lang="en-GB" sz="2400" dirty="0" smtClean="0"/>
              <a:t>Prices acceptable, promotion better targeted</a:t>
            </a:r>
          </a:p>
          <a:p>
            <a:r>
              <a:rPr lang="en-GB" sz="2400" dirty="0" smtClean="0"/>
              <a:t>Grow meal solutions, grow non comparable products</a:t>
            </a:r>
          </a:p>
          <a:p>
            <a:r>
              <a:rPr lang="en-GB" sz="2400" dirty="0" smtClean="0"/>
              <a:t>Defendable against convenience competitors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12065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Copyright The Marketing Shed Limited 2019</a:t>
            </a:r>
            <a:endParaRPr lang="en-GB"/>
          </a:p>
        </p:txBody>
      </p:sp>
    </p:spTree>
    <p:extLst>
      <p:ext uri="{BB962C8B-B14F-4D97-AF65-F5344CB8AC3E}">
        <p14:creationId xmlns:p14="http://schemas.microsoft.com/office/powerpoint/2010/main" val="3972713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796" y="188640"/>
            <a:ext cx="8229600" cy="1143000"/>
          </a:xfrm>
        </p:spPr>
        <p:txBody>
          <a:bodyPr>
            <a:normAutofit/>
          </a:bodyPr>
          <a:lstStyle/>
          <a:p>
            <a:r>
              <a:rPr lang="en-GB" sz="4000" dirty="0" smtClean="0"/>
              <a:t>Revised category decision making</a:t>
            </a:r>
            <a:endParaRPr lang="en-GB" sz="4000" dirty="0"/>
          </a:p>
        </p:txBody>
      </p:sp>
      <p:sp>
        <p:nvSpPr>
          <p:cNvPr id="4" name="Cube 3"/>
          <p:cNvSpPr/>
          <p:nvPr/>
        </p:nvSpPr>
        <p:spPr>
          <a:xfrm>
            <a:off x="3275856" y="2105133"/>
            <a:ext cx="2304256" cy="223224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Category logic</a:t>
            </a:r>
            <a:endParaRPr lang="en-GB" dirty="0"/>
          </a:p>
        </p:txBody>
      </p:sp>
      <p:sp>
        <p:nvSpPr>
          <p:cNvPr id="5" name="TextBox 4"/>
          <p:cNvSpPr txBox="1"/>
          <p:nvPr/>
        </p:nvSpPr>
        <p:spPr>
          <a:xfrm>
            <a:off x="4217958" y="4391543"/>
            <a:ext cx="2154885" cy="369332"/>
          </a:xfrm>
          <a:prstGeom prst="rect">
            <a:avLst/>
          </a:prstGeom>
          <a:noFill/>
        </p:spPr>
        <p:txBody>
          <a:bodyPr wrap="none" rtlCol="0">
            <a:spAutoFit/>
          </a:bodyPr>
          <a:lstStyle/>
          <a:p>
            <a:r>
              <a:rPr lang="en-GB" dirty="0" smtClean="0"/>
              <a:t>Category importance</a:t>
            </a:r>
            <a:endParaRPr lang="en-GB" dirty="0"/>
          </a:p>
        </p:txBody>
      </p:sp>
      <p:sp>
        <p:nvSpPr>
          <p:cNvPr id="6" name="TextBox 5"/>
          <p:cNvSpPr txBox="1"/>
          <p:nvPr/>
        </p:nvSpPr>
        <p:spPr>
          <a:xfrm>
            <a:off x="755576" y="3192626"/>
            <a:ext cx="2215478" cy="369332"/>
          </a:xfrm>
          <a:prstGeom prst="rect">
            <a:avLst/>
          </a:prstGeom>
          <a:noFill/>
        </p:spPr>
        <p:txBody>
          <a:bodyPr wrap="none" rtlCol="0">
            <a:spAutoFit/>
          </a:bodyPr>
          <a:lstStyle/>
          <a:p>
            <a:r>
              <a:rPr lang="en-GB" dirty="0" smtClean="0"/>
              <a:t>Category competition</a:t>
            </a:r>
            <a:endParaRPr lang="en-GB" dirty="0"/>
          </a:p>
        </p:txBody>
      </p:sp>
      <p:sp>
        <p:nvSpPr>
          <p:cNvPr id="7" name="Rectangle 6"/>
          <p:cNvSpPr/>
          <p:nvPr/>
        </p:nvSpPr>
        <p:spPr>
          <a:xfrm>
            <a:off x="5718773" y="1772816"/>
            <a:ext cx="2301143" cy="369332"/>
          </a:xfrm>
          <a:prstGeom prst="rect">
            <a:avLst/>
          </a:prstGeom>
        </p:spPr>
        <p:txBody>
          <a:bodyPr wrap="none">
            <a:spAutoFit/>
          </a:bodyPr>
          <a:lstStyle/>
          <a:p>
            <a:r>
              <a:rPr lang="en-GB" dirty="0"/>
              <a:t>Convenience premium</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12065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a:off x="899592" y="5057461"/>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83124" y="5197865"/>
            <a:ext cx="3889719" cy="369332"/>
          </a:xfrm>
          <a:prstGeom prst="rect">
            <a:avLst/>
          </a:prstGeom>
          <a:noFill/>
        </p:spPr>
        <p:txBody>
          <a:bodyPr wrap="none" rtlCol="0">
            <a:spAutoFit/>
          </a:bodyPr>
          <a:lstStyle/>
          <a:p>
            <a:r>
              <a:rPr lang="en-GB" dirty="0" smtClean="0"/>
              <a:t>Ability to compete (Input cost / margin)</a:t>
            </a:r>
            <a:endParaRPr lang="en-GB" dirty="0"/>
          </a:p>
        </p:txBody>
      </p:sp>
      <p:sp>
        <p:nvSpPr>
          <p:cNvPr id="13" name="TextBox 12"/>
          <p:cNvSpPr txBox="1"/>
          <p:nvPr/>
        </p:nvSpPr>
        <p:spPr>
          <a:xfrm>
            <a:off x="205617" y="5973201"/>
            <a:ext cx="3426194" cy="369332"/>
          </a:xfrm>
          <a:prstGeom prst="rect">
            <a:avLst/>
          </a:prstGeom>
          <a:noFill/>
        </p:spPr>
        <p:txBody>
          <a:bodyPr wrap="none" rtlCol="0">
            <a:spAutoFit/>
          </a:bodyPr>
          <a:lstStyle/>
          <a:p>
            <a:r>
              <a:rPr lang="en-GB" dirty="0" smtClean="0"/>
              <a:t>All beautiful plans have exceptions</a:t>
            </a:r>
            <a:endParaRPr lang="en-GB" dirty="0"/>
          </a:p>
        </p:txBody>
      </p:sp>
      <p:sp>
        <p:nvSpPr>
          <p:cNvPr id="12" name="Footer Placeholder 11"/>
          <p:cNvSpPr>
            <a:spLocks noGrp="1"/>
          </p:cNvSpPr>
          <p:nvPr>
            <p:ph type="ftr" sz="quarter" idx="11"/>
          </p:nvPr>
        </p:nvSpPr>
        <p:spPr/>
        <p:txBody>
          <a:bodyPr/>
          <a:lstStyle/>
          <a:p>
            <a:r>
              <a:rPr lang="en-GB" smtClean="0"/>
              <a:t>Copyright The Marketing Shed Limited 2019</a:t>
            </a:r>
            <a:endParaRPr lang="en-GB"/>
          </a:p>
        </p:txBody>
      </p:sp>
    </p:spTree>
    <p:extLst>
      <p:ext uri="{BB962C8B-B14F-4D97-AF65-F5344CB8AC3E}">
        <p14:creationId xmlns:p14="http://schemas.microsoft.com/office/powerpoint/2010/main" val="571417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Online delivery charge</a:t>
            </a:r>
            <a:endParaRPr lang="en-GB" dirty="0"/>
          </a:p>
        </p:txBody>
      </p:sp>
      <p:sp>
        <p:nvSpPr>
          <p:cNvPr id="3" name="Content Placeholder 2"/>
          <p:cNvSpPr>
            <a:spLocks noGrp="1"/>
          </p:cNvSpPr>
          <p:nvPr>
            <p:ph idx="1"/>
          </p:nvPr>
        </p:nvSpPr>
        <p:spPr/>
        <p:txBody>
          <a:bodyPr/>
          <a:lstStyle/>
          <a:p>
            <a:r>
              <a:rPr lang="en-GB" dirty="0" smtClean="0"/>
              <a:t>There is a real cost</a:t>
            </a:r>
          </a:p>
          <a:p>
            <a:r>
              <a:rPr lang="en-GB" dirty="0" smtClean="0"/>
              <a:t>No one wants to pay it</a:t>
            </a:r>
          </a:p>
          <a:p>
            <a:r>
              <a:rPr lang="en-GB" dirty="0" smtClean="0"/>
              <a:t>Online margins suffer as a result</a:t>
            </a:r>
          </a:p>
          <a:p>
            <a:r>
              <a:rPr lang="en-GB" dirty="0" smtClean="0"/>
              <a:t>Omni-channel does create higher value, especially click and collect</a:t>
            </a:r>
          </a:p>
          <a:p>
            <a:r>
              <a:rPr lang="en-GB" dirty="0" smtClean="0"/>
              <a:t>Customer centric decision takes account of this</a:t>
            </a:r>
          </a:p>
          <a:p>
            <a:r>
              <a:rPr lang="en-GB" dirty="0" smtClean="0"/>
              <a:t>Are costs better bundled or split out?</a:t>
            </a:r>
            <a:endParaRPr lang="en-GB" dirty="0"/>
          </a:p>
        </p:txBody>
      </p:sp>
      <p:sp>
        <p:nvSpPr>
          <p:cNvPr id="4" name="Footer Placeholder 3"/>
          <p:cNvSpPr>
            <a:spLocks noGrp="1"/>
          </p:cNvSpPr>
          <p:nvPr>
            <p:ph type="ftr" sz="quarter" idx="11"/>
          </p:nvPr>
        </p:nvSpPr>
        <p:spPr/>
        <p:txBody>
          <a:bodyPr/>
          <a:lstStyle/>
          <a:p>
            <a:r>
              <a:rPr lang="en-GB" smtClean="0"/>
              <a:t>Copyright The Marketing Shed Limited 2019</a:t>
            </a:r>
            <a:endParaRPr lang="en-GB"/>
          </a:p>
        </p:txBody>
      </p:sp>
    </p:spTree>
    <p:extLst>
      <p:ext uri="{BB962C8B-B14F-4D97-AF65-F5344CB8AC3E}">
        <p14:creationId xmlns:p14="http://schemas.microsoft.com/office/powerpoint/2010/main" val="317082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Purpose – </a:t>
            </a:r>
            <a:r>
              <a:rPr lang="en-GB" sz="3200" b="1" dirty="0" smtClean="0"/>
              <a:t>why</a:t>
            </a:r>
            <a:r>
              <a:rPr lang="en-GB" sz="3200" dirty="0" smtClean="0"/>
              <a:t> the business makes the decisions it does and customers buy into them</a:t>
            </a:r>
            <a:endParaRPr lang="en-GB" sz="3200"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Examples of Purpose / vision statements</a:t>
            </a:r>
          </a:p>
          <a:p>
            <a:r>
              <a:rPr lang="en-GB" dirty="0" smtClean="0"/>
              <a:t>To free up hard working families to be the best they can be</a:t>
            </a:r>
          </a:p>
          <a:p>
            <a:r>
              <a:rPr lang="en-GB" dirty="0" smtClean="0"/>
              <a:t>Good food costs less at </a:t>
            </a:r>
            <a:r>
              <a:rPr lang="en-GB" dirty="0" err="1"/>
              <a:t>S</a:t>
            </a:r>
            <a:r>
              <a:rPr lang="en-GB" dirty="0" err="1" smtClean="0"/>
              <a:t>ainsburys</a:t>
            </a:r>
            <a:endParaRPr lang="en-GB" dirty="0" smtClean="0"/>
          </a:p>
          <a:p>
            <a:r>
              <a:rPr lang="en-GB" dirty="0" smtClean="0"/>
              <a:t>Championing a better way to do business for you and your communities</a:t>
            </a:r>
          </a:p>
          <a:p>
            <a:r>
              <a:rPr lang="en-GB" dirty="0" smtClean="0"/>
              <a:t>Nourishing a world of diversity</a:t>
            </a:r>
          </a:p>
          <a:p>
            <a:r>
              <a:rPr lang="en-GB" dirty="0" smtClean="0"/>
              <a:t>Saving people money so they can live better</a:t>
            </a:r>
          </a:p>
          <a:p>
            <a:r>
              <a:rPr lang="en-GB" dirty="0" smtClean="0"/>
              <a:t>Earth’s most customer-centric company</a:t>
            </a:r>
            <a:endParaRPr lang="en-GB" dirty="0"/>
          </a:p>
        </p:txBody>
      </p:sp>
      <p:sp>
        <p:nvSpPr>
          <p:cNvPr id="4" name="Footer Placeholder 3"/>
          <p:cNvSpPr>
            <a:spLocks noGrp="1"/>
          </p:cNvSpPr>
          <p:nvPr>
            <p:ph type="ftr" sz="quarter" idx="11"/>
          </p:nvPr>
        </p:nvSpPr>
        <p:spPr/>
        <p:txBody>
          <a:bodyPr/>
          <a:lstStyle/>
          <a:p>
            <a:r>
              <a:rPr lang="en-GB" smtClean="0"/>
              <a:t>Copyright The Marketing Shed Limited 2019</a:t>
            </a:r>
            <a:endParaRPr lang="en-GB"/>
          </a:p>
        </p:txBody>
      </p:sp>
    </p:spTree>
    <p:extLst>
      <p:ext uri="{BB962C8B-B14F-4D97-AF65-F5344CB8AC3E}">
        <p14:creationId xmlns:p14="http://schemas.microsoft.com/office/powerpoint/2010/main" val="162412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8"/>
            <a:ext cx="8229600" cy="4525963"/>
          </a:xfrm>
        </p:spPr>
        <p:txBody>
          <a:bodyPr>
            <a:normAutofit fontScale="70000" lnSpcReduction="20000"/>
          </a:bodyPr>
          <a:lstStyle/>
          <a:p>
            <a:pPr marL="0" indent="0">
              <a:buNone/>
            </a:pPr>
            <a:r>
              <a:rPr lang="en-GB" b="1" dirty="0" smtClean="0"/>
              <a:t>Free up hard working families to be the best they can be</a:t>
            </a:r>
          </a:p>
          <a:p>
            <a:pPr marL="0" indent="0">
              <a:buNone/>
            </a:pPr>
            <a:endParaRPr lang="en-GB" dirty="0" smtClean="0"/>
          </a:p>
          <a:p>
            <a:pPr marL="0" indent="0">
              <a:buNone/>
            </a:pPr>
            <a:r>
              <a:rPr lang="en-GB" dirty="0" smtClean="0"/>
              <a:t>&gt;20k products that simply help from &gt;40 sub categories</a:t>
            </a:r>
          </a:p>
          <a:p>
            <a:pPr marL="0" indent="0">
              <a:buNone/>
            </a:pPr>
            <a:endParaRPr lang="en-GB" dirty="0" smtClean="0"/>
          </a:p>
          <a:p>
            <a:pPr marL="0" indent="0">
              <a:buNone/>
            </a:pPr>
            <a:r>
              <a:rPr lang="en-GB" dirty="0" smtClean="0"/>
              <a:t>JK Wilkinson set the business up in 1930 </a:t>
            </a:r>
          </a:p>
          <a:p>
            <a:pPr marL="0" indent="0">
              <a:buNone/>
            </a:pPr>
            <a:r>
              <a:rPr lang="en-GB" dirty="0" smtClean="0"/>
              <a:t>= counter service not self service</a:t>
            </a:r>
          </a:p>
          <a:p>
            <a:pPr marL="0" indent="0">
              <a:buNone/>
            </a:pPr>
            <a:endParaRPr lang="en-GB" dirty="0" smtClean="0"/>
          </a:p>
          <a:p>
            <a:pPr marL="0" indent="0">
              <a:buNone/>
            </a:pPr>
            <a:r>
              <a:rPr lang="en-GB" i="1" dirty="0" smtClean="0"/>
              <a:t>“I cannot look a customer in the eye and know I have not given them good value”</a:t>
            </a:r>
          </a:p>
          <a:p>
            <a:pPr marL="0" indent="0">
              <a:buNone/>
            </a:pPr>
            <a:r>
              <a:rPr lang="en-GB" i="1" dirty="0" smtClean="0"/>
              <a:t>“Customers want to buy when they are ready to buy”</a:t>
            </a:r>
          </a:p>
          <a:p>
            <a:pPr marL="0" indent="0">
              <a:buNone/>
            </a:pPr>
            <a:endParaRPr lang="en-GB" dirty="0" smtClean="0"/>
          </a:p>
          <a:p>
            <a:pPr marL="0" indent="0">
              <a:buNone/>
            </a:pPr>
            <a:r>
              <a:rPr lang="en-GB" dirty="0" smtClean="0"/>
              <a:t>= lowest possible price &amp; price stability</a:t>
            </a:r>
          </a:p>
          <a:p>
            <a:pPr marL="0" indent="0">
              <a:buNone/>
            </a:pPr>
            <a:r>
              <a:rPr lang="en-GB" dirty="0" smtClean="0"/>
              <a:t>= margin cap &amp; limited promotion count</a:t>
            </a:r>
            <a:endParaRPr lang="en-GB"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0192"/>
          <a:stretch/>
        </p:blipFill>
        <p:spPr bwMode="auto">
          <a:xfrm>
            <a:off x="395545" y="188640"/>
            <a:ext cx="2562795"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GB" smtClean="0"/>
              <a:t>Copyright The Marketing Shed Limited 2019</a:t>
            </a:r>
            <a:endParaRPr lang="en-GB"/>
          </a:p>
        </p:txBody>
      </p:sp>
    </p:spTree>
    <p:extLst>
      <p:ext uri="{BB962C8B-B14F-4D97-AF65-F5344CB8AC3E}">
        <p14:creationId xmlns:p14="http://schemas.microsoft.com/office/powerpoint/2010/main" val="4191192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Value of price stability</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Case for stability</a:t>
            </a:r>
          </a:p>
          <a:p>
            <a:r>
              <a:rPr lang="en-GB" sz="2400" dirty="0" smtClean="0"/>
              <a:t>Customers shop when they are ready to shop</a:t>
            </a:r>
          </a:p>
          <a:p>
            <a:r>
              <a:rPr lang="en-GB" sz="2400" dirty="0" smtClean="0"/>
              <a:t>Wilko customers have limited cash flow and plan for what they need</a:t>
            </a:r>
          </a:p>
          <a:p>
            <a:r>
              <a:rPr lang="en-GB" sz="2400" dirty="0" smtClean="0"/>
              <a:t>“I want to know that you can sort my need today”</a:t>
            </a:r>
          </a:p>
          <a:p>
            <a:r>
              <a:rPr lang="en-GB" sz="2400" dirty="0" smtClean="0"/>
              <a:t>Customer trust grows with stability</a:t>
            </a:r>
          </a:p>
          <a:p>
            <a:pPr marL="0" indent="0">
              <a:buNone/>
            </a:pPr>
            <a:r>
              <a:rPr lang="en-GB" dirty="0" smtClean="0"/>
              <a:t>Case for reaction</a:t>
            </a:r>
          </a:p>
          <a:p>
            <a:r>
              <a:rPr lang="en-GB" sz="2400" dirty="0" smtClean="0"/>
              <a:t>Many competitors, many promotions, am I cheapest today?</a:t>
            </a:r>
          </a:p>
          <a:p>
            <a:r>
              <a:rPr lang="en-GB" sz="2400" dirty="0" smtClean="0"/>
              <a:t>Buying team culture – I have to change something to compete</a:t>
            </a:r>
          </a:p>
          <a:p>
            <a:r>
              <a:rPr lang="en-GB" sz="2400" dirty="0" smtClean="0"/>
              <a:t>Corporate direction – we need to raise / invest £</a:t>
            </a:r>
            <a:r>
              <a:rPr lang="en-GB" sz="2400" dirty="0" err="1" smtClean="0"/>
              <a:t>xxm</a:t>
            </a:r>
            <a:endParaRPr lang="en-GB" sz="2400" dirty="0" smtClean="0"/>
          </a:p>
          <a:p>
            <a:r>
              <a:rPr lang="en-GB" sz="2400" dirty="0" smtClean="0"/>
              <a:t>We need to test and learn</a:t>
            </a:r>
          </a:p>
          <a:p>
            <a:r>
              <a:rPr lang="en-GB" sz="2400" dirty="0" smtClean="0"/>
              <a:t>Product price optimisation grows with reaction</a:t>
            </a:r>
          </a:p>
        </p:txBody>
      </p:sp>
      <p:sp>
        <p:nvSpPr>
          <p:cNvPr id="4" name="Footer Placeholder 3"/>
          <p:cNvSpPr>
            <a:spLocks noGrp="1"/>
          </p:cNvSpPr>
          <p:nvPr>
            <p:ph type="ftr" sz="quarter" idx="11"/>
          </p:nvPr>
        </p:nvSpPr>
        <p:spPr/>
        <p:txBody>
          <a:bodyPr/>
          <a:lstStyle/>
          <a:p>
            <a:r>
              <a:rPr lang="en-GB" smtClean="0"/>
              <a:t>Copyright The Marketing Shed Limited 2019</a:t>
            </a:r>
            <a:endParaRPr lang="en-GB"/>
          </a:p>
        </p:txBody>
      </p:sp>
    </p:spTree>
    <p:extLst>
      <p:ext uri="{BB962C8B-B14F-4D97-AF65-F5344CB8AC3E}">
        <p14:creationId xmlns:p14="http://schemas.microsoft.com/office/powerpoint/2010/main" val="1462478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229600" cy="1143000"/>
          </a:xfrm>
        </p:spPr>
        <p:txBody>
          <a:bodyPr/>
          <a:lstStyle/>
          <a:p>
            <a:r>
              <a:rPr lang="en-GB" dirty="0" smtClean="0"/>
              <a:t>Communicating price</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Stay low price</a:t>
            </a:r>
          </a:p>
          <a:p>
            <a:pPr lvl="1"/>
            <a:r>
              <a:rPr lang="en-GB" dirty="0" smtClean="0"/>
              <a:t>Launched as a product initiative</a:t>
            </a:r>
          </a:p>
          <a:p>
            <a:pPr lvl="1"/>
            <a:r>
              <a:rPr lang="en-GB" dirty="0" smtClean="0"/>
              <a:t>Understood to be a brand proposition</a:t>
            </a:r>
          </a:p>
          <a:p>
            <a:r>
              <a:rPr lang="en-GB" dirty="0" smtClean="0"/>
              <a:t>Simply help</a:t>
            </a:r>
          </a:p>
          <a:p>
            <a:pPr lvl="1"/>
            <a:r>
              <a:rPr lang="en-GB" dirty="0" smtClean="0"/>
              <a:t>Round pound, 0’s &amp; 5’s, promo mechanics</a:t>
            </a:r>
          </a:p>
          <a:p>
            <a:pPr lvl="1"/>
            <a:r>
              <a:rPr lang="en-GB" dirty="0" smtClean="0"/>
              <a:t>Colour strategy – what can actually be seen?</a:t>
            </a:r>
          </a:p>
          <a:p>
            <a:pPr lvl="1"/>
            <a:r>
              <a:rPr lang="en-GB" dirty="0" smtClean="0"/>
              <a:t>All channels support each other – 1 national price</a:t>
            </a:r>
          </a:p>
          <a:p>
            <a:r>
              <a:rPr lang="en-GB" dirty="0" smtClean="0"/>
              <a:t>Reinforce customer experience</a:t>
            </a:r>
          </a:p>
          <a:p>
            <a:pPr lvl="1"/>
            <a:r>
              <a:rPr lang="en-GB" dirty="0" smtClean="0"/>
              <a:t>Tempting to believe promo drives trade</a:t>
            </a:r>
          </a:p>
          <a:p>
            <a:pPr lvl="1"/>
            <a:r>
              <a:rPr lang="en-GB" dirty="0" smtClean="0"/>
              <a:t>More evidence that the item that works for me and really cost 35p is what brings me back</a:t>
            </a:r>
          </a:p>
        </p:txBody>
      </p:sp>
      <p:sp>
        <p:nvSpPr>
          <p:cNvPr id="4" name="Footer Placeholder 3"/>
          <p:cNvSpPr>
            <a:spLocks noGrp="1"/>
          </p:cNvSpPr>
          <p:nvPr>
            <p:ph type="ftr" sz="quarter" idx="11"/>
          </p:nvPr>
        </p:nvSpPr>
        <p:spPr/>
        <p:txBody>
          <a:bodyPr/>
          <a:lstStyle/>
          <a:p>
            <a:r>
              <a:rPr lang="en-GB" smtClean="0"/>
              <a:t>Copyright The Marketing Shed Limited 2019</a:t>
            </a:r>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188640"/>
            <a:ext cx="2076450"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8449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2057400" y="3103418"/>
            <a:ext cx="1447800" cy="8382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Product sectors</a:t>
            </a:r>
          </a:p>
        </p:txBody>
      </p:sp>
      <p:sp>
        <p:nvSpPr>
          <p:cNvPr id="5" name="Round Diagonal Corner Rectangle 4"/>
          <p:cNvSpPr/>
          <p:nvPr/>
        </p:nvSpPr>
        <p:spPr>
          <a:xfrm>
            <a:off x="2057400" y="2140528"/>
            <a:ext cx="1447800" cy="8382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Brand purpose</a:t>
            </a:r>
          </a:p>
        </p:txBody>
      </p:sp>
      <p:sp>
        <p:nvSpPr>
          <p:cNvPr id="6" name="Round Diagonal Corner Rectangle 5"/>
          <p:cNvSpPr/>
          <p:nvPr/>
        </p:nvSpPr>
        <p:spPr>
          <a:xfrm>
            <a:off x="457200" y="2123209"/>
            <a:ext cx="1447800" cy="8382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Customer diversity / conformity</a:t>
            </a:r>
          </a:p>
        </p:txBody>
      </p:sp>
      <p:sp>
        <p:nvSpPr>
          <p:cNvPr id="7" name="Round Diagonal Corner Rectangle 6"/>
          <p:cNvSpPr/>
          <p:nvPr/>
        </p:nvSpPr>
        <p:spPr>
          <a:xfrm>
            <a:off x="3810000" y="3131128"/>
            <a:ext cx="1447800" cy="8382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Jobs to be done</a:t>
            </a:r>
          </a:p>
        </p:txBody>
      </p:sp>
      <p:sp>
        <p:nvSpPr>
          <p:cNvPr id="8" name="Round Diagonal Corner Rectangle 7"/>
          <p:cNvSpPr/>
          <p:nvPr/>
        </p:nvSpPr>
        <p:spPr>
          <a:xfrm>
            <a:off x="5458691" y="3131128"/>
            <a:ext cx="1447800" cy="8382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Customer journey</a:t>
            </a:r>
          </a:p>
        </p:txBody>
      </p:sp>
      <p:sp>
        <p:nvSpPr>
          <p:cNvPr id="9" name="Round Diagonal Corner Rectangle 8"/>
          <p:cNvSpPr/>
          <p:nvPr/>
        </p:nvSpPr>
        <p:spPr>
          <a:xfrm>
            <a:off x="7086600" y="3086100"/>
            <a:ext cx="1447800" cy="8382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Customer pricing</a:t>
            </a:r>
          </a:p>
        </p:txBody>
      </p:sp>
      <p:sp>
        <p:nvSpPr>
          <p:cNvPr id="10" name="Round Diagonal Corner Rectangle 9"/>
          <p:cNvSpPr/>
          <p:nvPr/>
        </p:nvSpPr>
        <p:spPr>
          <a:xfrm>
            <a:off x="457200" y="3086100"/>
            <a:ext cx="1447800" cy="8382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Life needs</a:t>
            </a:r>
          </a:p>
        </p:txBody>
      </p:sp>
      <p:sp>
        <p:nvSpPr>
          <p:cNvPr id="11" name="Rectangle 10"/>
          <p:cNvSpPr/>
          <p:nvPr/>
        </p:nvSpPr>
        <p:spPr>
          <a:xfrm>
            <a:off x="297875" y="1905000"/>
            <a:ext cx="3359727" cy="22860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Box 11"/>
          <p:cNvSpPr txBox="1"/>
          <p:nvPr/>
        </p:nvSpPr>
        <p:spPr>
          <a:xfrm>
            <a:off x="610251" y="1690349"/>
            <a:ext cx="1391728" cy="276999"/>
          </a:xfrm>
          <a:prstGeom prst="rect">
            <a:avLst/>
          </a:prstGeom>
          <a:noFill/>
        </p:spPr>
        <p:txBody>
          <a:bodyPr wrap="none" rtlCol="0">
            <a:spAutoFit/>
          </a:bodyPr>
          <a:lstStyle/>
          <a:p>
            <a:r>
              <a:rPr lang="en-GB" sz="1200" dirty="0">
                <a:solidFill>
                  <a:prstClr val="black"/>
                </a:solidFill>
              </a:rPr>
              <a:t>Demand definition</a:t>
            </a:r>
          </a:p>
        </p:txBody>
      </p:sp>
      <p:sp>
        <p:nvSpPr>
          <p:cNvPr id="13" name="Rectangle 12"/>
          <p:cNvSpPr/>
          <p:nvPr/>
        </p:nvSpPr>
        <p:spPr>
          <a:xfrm>
            <a:off x="3778837" y="2961415"/>
            <a:ext cx="4907973" cy="1229591"/>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TextBox 13"/>
          <p:cNvSpPr txBox="1"/>
          <p:nvPr/>
        </p:nvSpPr>
        <p:spPr>
          <a:xfrm>
            <a:off x="3900708" y="2701733"/>
            <a:ext cx="1406154" cy="276999"/>
          </a:xfrm>
          <a:prstGeom prst="rect">
            <a:avLst/>
          </a:prstGeom>
          <a:noFill/>
        </p:spPr>
        <p:txBody>
          <a:bodyPr wrap="none" rtlCol="0">
            <a:spAutoFit/>
          </a:bodyPr>
          <a:lstStyle/>
          <a:p>
            <a:r>
              <a:rPr lang="en-GB" sz="1200" dirty="0">
                <a:solidFill>
                  <a:prstClr val="black"/>
                </a:solidFill>
              </a:rPr>
              <a:t>Demand activation</a:t>
            </a:r>
          </a:p>
        </p:txBody>
      </p:sp>
      <p:sp>
        <p:nvSpPr>
          <p:cNvPr id="15" name="Round Diagonal Corner Rectangle 14"/>
          <p:cNvSpPr/>
          <p:nvPr/>
        </p:nvSpPr>
        <p:spPr>
          <a:xfrm>
            <a:off x="457200" y="4419600"/>
            <a:ext cx="1447800" cy="8382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Business strategy</a:t>
            </a:r>
          </a:p>
        </p:txBody>
      </p:sp>
      <p:sp>
        <p:nvSpPr>
          <p:cNvPr id="16" name="Round Diagonal Corner Rectangle 15"/>
          <p:cNvSpPr/>
          <p:nvPr/>
        </p:nvSpPr>
        <p:spPr>
          <a:xfrm>
            <a:off x="3838280" y="4447309"/>
            <a:ext cx="1447800" cy="8382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Business Engagement</a:t>
            </a:r>
          </a:p>
        </p:txBody>
      </p:sp>
      <p:sp>
        <p:nvSpPr>
          <p:cNvPr id="17" name="Round Diagonal Corner Rectangle 16"/>
          <p:cNvSpPr/>
          <p:nvPr/>
        </p:nvSpPr>
        <p:spPr>
          <a:xfrm>
            <a:off x="2081645" y="4419600"/>
            <a:ext cx="1447800" cy="8382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Operating model</a:t>
            </a:r>
          </a:p>
        </p:txBody>
      </p:sp>
      <p:sp>
        <p:nvSpPr>
          <p:cNvPr id="18" name="Round Diagonal Corner Rectangle 17"/>
          <p:cNvSpPr/>
          <p:nvPr/>
        </p:nvSpPr>
        <p:spPr>
          <a:xfrm>
            <a:off x="5508913" y="4419600"/>
            <a:ext cx="1447800" cy="8382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Change leadership</a:t>
            </a:r>
          </a:p>
        </p:txBody>
      </p:sp>
      <p:sp>
        <p:nvSpPr>
          <p:cNvPr id="19" name="Round Diagonal Corner Rectangle 18"/>
          <p:cNvSpPr/>
          <p:nvPr/>
        </p:nvSpPr>
        <p:spPr>
          <a:xfrm>
            <a:off x="7114309" y="4419600"/>
            <a:ext cx="1447800" cy="8382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Planning cycle</a:t>
            </a:r>
          </a:p>
        </p:txBody>
      </p:sp>
      <p:sp>
        <p:nvSpPr>
          <p:cNvPr id="20" name="Rectangle 19"/>
          <p:cNvSpPr/>
          <p:nvPr/>
        </p:nvSpPr>
        <p:spPr>
          <a:xfrm>
            <a:off x="297872" y="4251619"/>
            <a:ext cx="8388928" cy="1229591"/>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1" name="TextBox 20"/>
          <p:cNvSpPr txBox="1"/>
          <p:nvPr/>
        </p:nvSpPr>
        <p:spPr>
          <a:xfrm>
            <a:off x="682991" y="5481209"/>
            <a:ext cx="1842171" cy="276999"/>
          </a:xfrm>
          <a:prstGeom prst="rect">
            <a:avLst/>
          </a:prstGeom>
          <a:noFill/>
        </p:spPr>
        <p:txBody>
          <a:bodyPr wrap="none" rtlCol="0">
            <a:spAutoFit/>
          </a:bodyPr>
          <a:lstStyle/>
          <a:p>
            <a:r>
              <a:rPr lang="en-GB" sz="1200" dirty="0">
                <a:solidFill>
                  <a:prstClr val="black"/>
                </a:solidFill>
              </a:rPr>
              <a:t>Performance enablement</a:t>
            </a:r>
          </a:p>
        </p:txBody>
      </p:sp>
      <p:sp>
        <p:nvSpPr>
          <p:cNvPr id="22" name="TextBox 21"/>
          <p:cNvSpPr txBox="1"/>
          <p:nvPr/>
        </p:nvSpPr>
        <p:spPr>
          <a:xfrm>
            <a:off x="4492336" y="1938543"/>
            <a:ext cx="3716082" cy="369332"/>
          </a:xfrm>
          <a:prstGeom prst="rect">
            <a:avLst/>
          </a:prstGeom>
          <a:noFill/>
        </p:spPr>
        <p:txBody>
          <a:bodyPr wrap="none" rtlCol="0">
            <a:spAutoFit/>
          </a:bodyPr>
          <a:lstStyle/>
          <a:p>
            <a:r>
              <a:rPr lang="en-GB" dirty="0">
                <a:solidFill>
                  <a:prstClr val="black"/>
                </a:solidFill>
              </a:rPr>
              <a:t>Customer-led business interventions</a:t>
            </a:r>
          </a:p>
        </p:txBody>
      </p:sp>
      <p:sp>
        <p:nvSpPr>
          <p:cNvPr id="2" name="TextBox 1"/>
          <p:cNvSpPr txBox="1"/>
          <p:nvPr/>
        </p:nvSpPr>
        <p:spPr>
          <a:xfrm>
            <a:off x="682992" y="292007"/>
            <a:ext cx="5206875" cy="584775"/>
          </a:xfrm>
          <a:prstGeom prst="rect">
            <a:avLst/>
          </a:prstGeom>
          <a:noFill/>
        </p:spPr>
        <p:txBody>
          <a:bodyPr wrap="none" rtlCol="0">
            <a:spAutoFit/>
          </a:bodyPr>
          <a:lstStyle/>
          <a:p>
            <a:r>
              <a:rPr lang="en-GB" sz="3200" dirty="0" smtClean="0"/>
              <a:t>Maybe this is the full picture?</a:t>
            </a:r>
            <a:endParaRPr lang="en-GB" sz="3200" dirty="0"/>
          </a:p>
        </p:txBody>
      </p:sp>
      <p:sp>
        <p:nvSpPr>
          <p:cNvPr id="3" name="Footer Placeholder 2"/>
          <p:cNvSpPr>
            <a:spLocks noGrp="1"/>
          </p:cNvSpPr>
          <p:nvPr>
            <p:ph type="ftr" sz="quarter" idx="11"/>
          </p:nvPr>
        </p:nvSpPr>
        <p:spPr/>
        <p:txBody>
          <a:bodyPr/>
          <a:lstStyle/>
          <a:p>
            <a:r>
              <a:rPr lang="en-GB" smtClean="0">
                <a:solidFill>
                  <a:srgbClr val="073E87"/>
                </a:solidFill>
              </a:rPr>
              <a:t>Copyright The Marketing Shed Limited 2019</a:t>
            </a:r>
            <a:endParaRPr lang="en-US">
              <a:solidFill>
                <a:srgbClr val="073E87"/>
              </a:solidFill>
            </a:endParaRPr>
          </a:p>
        </p:txBody>
      </p:sp>
      <p:sp>
        <p:nvSpPr>
          <p:cNvPr id="23" name="TextBox 22"/>
          <p:cNvSpPr txBox="1"/>
          <p:nvPr/>
        </p:nvSpPr>
        <p:spPr>
          <a:xfrm>
            <a:off x="2812582" y="3924300"/>
            <a:ext cx="716863" cy="369332"/>
          </a:xfrm>
          <a:prstGeom prst="rect">
            <a:avLst/>
          </a:prstGeom>
          <a:noFill/>
        </p:spPr>
        <p:txBody>
          <a:bodyPr wrap="none" rtlCol="0">
            <a:spAutoFit/>
          </a:bodyPr>
          <a:lstStyle/>
          <a:p>
            <a:r>
              <a:rPr lang="en-GB" b="1" dirty="0" smtClean="0"/>
              <a:t>Why?</a:t>
            </a:r>
            <a:endParaRPr lang="en-GB" b="1" dirty="0"/>
          </a:p>
        </p:txBody>
      </p:sp>
      <p:sp>
        <p:nvSpPr>
          <p:cNvPr id="24" name="TextBox 23"/>
          <p:cNvSpPr txBox="1"/>
          <p:nvPr/>
        </p:nvSpPr>
        <p:spPr>
          <a:xfrm>
            <a:off x="4202873" y="3924300"/>
            <a:ext cx="801823" cy="369332"/>
          </a:xfrm>
          <a:prstGeom prst="rect">
            <a:avLst/>
          </a:prstGeom>
          <a:noFill/>
        </p:spPr>
        <p:txBody>
          <a:bodyPr wrap="none" rtlCol="0">
            <a:spAutoFit/>
          </a:bodyPr>
          <a:lstStyle/>
          <a:p>
            <a:r>
              <a:rPr lang="en-GB" b="1" dirty="0" smtClean="0"/>
              <a:t>What?</a:t>
            </a:r>
            <a:endParaRPr lang="en-GB" b="1" dirty="0"/>
          </a:p>
        </p:txBody>
      </p:sp>
      <p:sp>
        <p:nvSpPr>
          <p:cNvPr id="25" name="TextBox 24"/>
          <p:cNvSpPr txBox="1"/>
          <p:nvPr/>
        </p:nvSpPr>
        <p:spPr>
          <a:xfrm>
            <a:off x="5871987" y="3923764"/>
            <a:ext cx="721672" cy="369332"/>
          </a:xfrm>
          <a:prstGeom prst="rect">
            <a:avLst/>
          </a:prstGeom>
          <a:noFill/>
        </p:spPr>
        <p:txBody>
          <a:bodyPr wrap="none" rtlCol="0">
            <a:spAutoFit/>
          </a:bodyPr>
          <a:lstStyle/>
          <a:p>
            <a:r>
              <a:rPr lang="en-GB" b="1" dirty="0" smtClean="0"/>
              <a:t>How?</a:t>
            </a:r>
            <a:endParaRPr lang="en-GB" b="1" dirty="0"/>
          </a:p>
        </p:txBody>
      </p:sp>
    </p:spTree>
    <p:extLst>
      <p:ext uri="{BB962C8B-B14F-4D97-AF65-F5344CB8AC3E}">
        <p14:creationId xmlns:p14="http://schemas.microsoft.com/office/powerpoint/2010/main" val="258228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Session objectives</a:t>
            </a:r>
            <a:endParaRPr lang="en-GB" dirty="0"/>
          </a:p>
        </p:txBody>
      </p:sp>
      <p:sp>
        <p:nvSpPr>
          <p:cNvPr id="3" name="Content Placeholder 2"/>
          <p:cNvSpPr>
            <a:spLocks noGrp="1"/>
          </p:cNvSpPr>
          <p:nvPr>
            <p:ph idx="1"/>
          </p:nvPr>
        </p:nvSpPr>
        <p:spPr/>
        <p:txBody>
          <a:bodyPr/>
          <a:lstStyle/>
          <a:p>
            <a:r>
              <a:rPr lang="en-GB" dirty="0" smtClean="0"/>
              <a:t>How to price better</a:t>
            </a:r>
          </a:p>
          <a:p>
            <a:pPr lvl="1"/>
            <a:r>
              <a:rPr lang="en-GB" dirty="0" smtClean="0"/>
              <a:t>Themes for stimulus from my work life</a:t>
            </a:r>
          </a:p>
          <a:p>
            <a:pPr lvl="1"/>
            <a:r>
              <a:rPr lang="en-GB" dirty="0" smtClean="0"/>
              <a:t>Group discussion</a:t>
            </a:r>
            <a:endParaRPr lang="en-GB" dirty="0"/>
          </a:p>
        </p:txBody>
      </p:sp>
      <p:sp>
        <p:nvSpPr>
          <p:cNvPr id="4" name="Footer Placeholder 3"/>
          <p:cNvSpPr>
            <a:spLocks noGrp="1"/>
          </p:cNvSpPr>
          <p:nvPr>
            <p:ph type="ftr" sz="quarter" idx="11"/>
          </p:nvPr>
        </p:nvSpPr>
        <p:spPr/>
        <p:txBody>
          <a:bodyPr/>
          <a:lstStyle/>
          <a:p>
            <a:r>
              <a:rPr lang="en-GB" smtClean="0"/>
              <a:t>Copyright The Marketing Shed Limited 2019</a:t>
            </a:r>
            <a:endParaRPr lang="en-GB"/>
          </a:p>
        </p:txBody>
      </p:sp>
    </p:spTree>
    <p:extLst>
      <p:ext uri="{BB962C8B-B14F-4D97-AF65-F5344CB8AC3E}">
        <p14:creationId xmlns:p14="http://schemas.microsoft.com/office/powerpoint/2010/main" val="3290108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So…how to price better? </a:t>
            </a:r>
            <a:endParaRPr lang="en-GB" dirty="0"/>
          </a:p>
        </p:txBody>
      </p:sp>
      <p:sp>
        <p:nvSpPr>
          <p:cNvPr id="3" name="Content Placeholder 2"/>
          <p:cNvSpPr>
            <a:spLocks noGrp="1"/>
          </p:cNvSpPr>
          <p:nvPr>
            <p:ph idx="1"/>
          </p:nvPr>
        </p:nvSpPr>
        <p:spPr>
          <a:xfrm>
            <a:off x="457200" y="2752328"/>
            <a:ext cx="8229600" cy="1324744"/>
          </a:xfrm>
        </p:spPr>
        <p:txBody>
          <a:bodyPr/>
          <a:lstStyle/>
          <a:p>
            <a:pPr marL="0" indent="0">
              <a:buNone/>
            </a:pPr>
            <a:r>
              <a:rPr lang="en-GB" dirty="0" smtClean="0"/>
              <a:t>What would we propose are the golden rules?</a:t>
            </a:r>
            <a:endParaRPr lang="en-GB" dirty="0"/>
          </a:p>
        </p:txBody>
      </p:sp>
      <p:sp>
        <p:nvSpPr>
          <p:cNvPr id="4" name="Footer Placeholder 3"/>
          <p:cNvSpPr>
            <a:spLocks noGrp="1"/>
          </p:cNvSpPr>
          <p:nvPr>
            <p:ph type="ftr" sz="quarter" idx="11"/>
          </p:nvPr>
        </p:nvSpPr>
        <p:spPr/>
        <p:txBody>
          <a:bodyPr/>
          <a:lstStyle/>
          <a:p>
            <a:r>
              <a:rPr lang="en-GB" smtClean="0"/>
              <a:t>Copyright The Marketing Shed Limited 2019</a:t>
            </a:r>
            <a:endParaRPr lang="en-GB"/>
          </a:p>
        </p:txBody>
      </p:sp>
    </p:spTree>
    <p:extLst>
      <p:ext uri="{BB962C8B-B14F-4D97-AF65-F5344CB8AC3E}">
        <p14:creationId xmlns:p14="http://schemas.microsoft.com/office/powerpoint/2010/main" val="107256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4" name="Footer Placeholder 3"/>
          <p:cNvSpPr>
            <a:spLocks noGrp="1"/>
          </p:cNvSpPr>
          <p:nvPr>
            <p:ph type="ftr" sz="quarter" idx="11"/>
          </p:nvPr>
        </p:nvSpPr>
        <p:spPr/>
        <p:txBody>
          <a:bodyPr/>
          <a:lstStyle/>
          <a:p>
            <a:r>
              <a:rPr lang="en-GB" smtClean="0"/>
              <a:t>Copyright The Marketing Shed Limited 2019</a:t>
            </a:r>
            <a:endParaRPr lang="en-GB"/>
          </a:p>
        </p:txBody>
      </p:sp>
      <p:sp>
        <p:nvSpPr>
          <p:cNvPr id="5" name="TextBox 4"/>
          <p:cNvSpPr txBox="1"/>
          <p:nvPr/>
        </p:nvSpPr>
        <p:spPr>
          <a:xfrm>
            <a:off x="1475656" y="2132856"/>
            <a:ext cx="6482159" cy="2308324"/>
          </a:xfrm>
          <a:prstGeom prst="rect">
            <a:avLst/>
          </a:prstGeom>
          <a:noFill/>
        </p:spPr>
        <p:txBody>
          <a:bodyPr wrap="none" rtlCol="0">
            <a:spAutoFit/>
          </a:bodyPr>
          <a:lstStyle/>
          <a:p>
            <a:r>
              <a:rPr lang="en-GB" dirty="0" smtClean="0"/>
              <a:t>Ian </a:t>
            </a:r>
            <a:r>
              <a:rPr lang="en-GB" dirty="0" err="1" smtClean="0"/>
              <a:t>Ayling</a:t>
            </a:r>
            <a:r>
              <a:rPr lang="en-GB" dirty="0" smtClean="0"/>
              <a:t> @ The Marketing Shed  - “Future proofing organisations”</a:t>
            </a:r>
          </a:p>
          <a:p>
            <a:endParaRPr lang="en-GB" dirty="0"/>
          </a:p>
          <a:p>
            <a:endParaRPr lang="en-GB" dirty="0" smtClean="0"/>
          </a:p>
          <a:p>
            <a:r>
              <a:rPr lang="en-GB" dirty="0" smtClean="0"/>
              <a:t>Email: </a:t>
            </a:r>
            <a:r>
              <a:rPr lang="en-GB" dirty="0" smtClean="0">
                <a:hlinkClick r:id="rId2"/>
              </a:rPr>
              <a:t>ianayling@aol.com</a:t>
            </a:r>
            <a:endParaRPr lang="en-GB" dirty="0" smtClean="0"/>
          </a:p>
          <a:p>
            <a:endParaRPr lang="en-GB" dirty="0"/>
          </a:p>
          <a:p>
            <a:r>
              <a:rPr lang="en-GB" dirty="0" smtClean="0"/>
              <a:t>Mobile: +44 7730 647162</a:t>
            </a:r>
          </a:p>
          <a:p>
            <a:endParaRPr lang="en-GB" dirty="0"/>
          </a:p>
          <a:p>
            <a:r>
              <a:rPr lang="en-GB" dirty="0" err="1" smtClean="0"/>
              <a:t>Linkedin</a:t>
            </a:r>
            <a:r>
              <a:rPr lang="en-GB" dirty="0" smtClean="0"/>
              <a:t>: linkedin.com/in/</a:t>
            </a:r>
            <a:r>
              <a:rPr lang="en-GB" dirty="0" err="1" smtClean="0"/>
              <a:t>iayling</a:t>
            </a:r>
            <a:endParaRPr lang="en-GB" dirty="0"/>
          </a:p>
        </p:txBody>
      </p:sp>
    </p:spTree>
    <p:extLst>
      <p:ext uri="{BB962C8B-B14F-4D97-AF65-F5344CB8AC3E}">
        <p14:creationId xmlns:p14="http://schemas.microsoft.com/office/powerpoint/2010/main" val="816234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 work history</a:t>
            </a:r>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266" b="25011"/>
          <a:stretch/>
        </p:blipFill>
        <p:spPr bwMode="auto">
          <a:xfrm>
            <a:off x="2100172" y="3418061"/>
            <a:ext cx="1857375" cy="942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989" t="32042" r="18608" b="33979"/>
          <a:stretch/>
        </p:blipFill>
        <p:spPr bwMode="auto">
          <a:xfrm>
            <a:off x="1816583" y="5590633"/>
            <a:ext cx="2424546" cy="558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7119" y="4660109"/>
            <a:ext cx="1209675" cy="1209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4660108"/>
            <a:ext cx="2000250"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t="23295" b="22159"/>
          <a:stretch/>
        </p:blipFill>
        <p:spPr bwMode="auto">
          <a:xfrm>
            <a:off x="1403776" y="4553506"/>
            <a:ext cx="1440032" cy="785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9406" y="1669431"/>
            <a:ext cx="13589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3842" y="1199845"/>
            <a:ext cx="2143125" cy="2143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32242" y="2271414"/>
            <a:ext cx="1472233" cy="1472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en-GB" smtClean="0"/>
              <a:t>Copyright The Marketing Shed Limited 2019</a:t>
            </a:r>
            <a:endParaRPr lang="en-GB"/>
          </a:p>
        </p:txBody>
      </p:sp>
    </p:spTree>
    <p:extLst>
      <p:ext uri="{BB962C8B-B14F-4D97-AF65-F5344CB8AC3E}">
        <p14:creationId xmlns:p14="http://schemas.microsoft.com/office/powerpoint/2010/main" val="171761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5896" y="2420888"/>
            <a:ext cx="1678665" cy="1862048"/>
          </a:xfrm>
          <a:prstGeom prst="rect">
            <a:avLst/>
          </a:prstGeom>
          <a:noFill/>
        </p:spPr>
        <p:txBody>
          <a:bodyPr wrap="none" rtlCol="0">
            <a:spAutoFit/>
          </a:bodyPr>
          <a:lstStyle/>
          <a:p>
            <a:r>
              <a:rPr lang="en-GB" sz="11500" b="1" dirty="0" smtClean="0"/>
              <a:t>£1</a:t>
            </a:r>
            <a:endParaRPr lang="en-GB" sz="11500" b="1" dirty="0"/>
          </a:p>
        </p:txBody>
      </p:sp>
      <p:sp>
        <p:nvSpPr>
          <p:cNvPr id="5" name="Footer Placeholder 4"/>
          <p:cNvSpPr>
            <a:spLocks noGrp="1"/>
          </p:cNvSpPr>
          <p:nvPr>
            <p:ph type="ftr" sz="quarter" idx="11"/>
          </p:nvPr>
        </p:nvSpPr>
        <p:spPr/>
        <p:txBody>
          <a:bodyPr/>
          <a:lstStyle/>
          <a:p>
            <a:r>
              <a:rPr lang="en-GB" smtClean="0"/>
              <a:t>Copyright The Marketing Shed Limited 2019</a:t>
            </a:r>
            <a:endParaRPr lang="en-GB"/>
          </a:p>
        </p:txBody>
      </p:sp>
    </p:spTree>
    <p:extLst>
      <p:ext uri="{BB962C8B-B14F-4D97-AF65-F5344CB8AC3E}">
        <p14:creationId xmlns:p14="http://schemas.microsoft.com/office/powerpoint/2010/main" val="2211011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 = Value for money?</a:t>
            </a:r>
            <a:endParaRPr lang="en-GB" dirty="0"/>
          </a:p>
        </p:txBody>
      </p:sp>
      <p:sp>
        <p:nvSpPr>
          <p:cNvPr id="3" name="Content Placeholder 2"/>
          <p:cNvSpPr>
            <a:spLocks noGrp="1"/>
          </p:cNvSpPr>
          <p:nvPr>
            <p:ph idx="1"/>
          </p:nvPr>
        </p:nvSpPr>
        <p:spPr/>
        <p:txBody>
          <a:bodyPr/>
          <a:lstStyle/>
          <a:p>
            <a:pPr marL="0" indent="0">
              <a:buNone/>
            </a:pPr>
            <a:r>
              <a:rPr lang="en-GB" i="1" dirty="0"/>
              <a:t>Government definition </a:t>
            </a:r>
            <a:endParaRPr lang="en-GB" i="1" dirty="0" smtClean="0"/>
          </a:p>
          <a:p>
            <a:pPr marL="0" indent="0">
              <a:buNone/>
            </a:pPr>
            <a:r>
              <a:rPr lang="en-GB" dirty="0" smtClean="0"/>
              <a:t>The </a:t>
            </a:r>
            <a:r>
              <a:rPr lang="en-GB" dirty="0"/>
              <a:t>most advantageous combination of cost, quality and sustainability to meet customer requirements. ... quality means meeting a specification which is fit for purpose and sufficient to meet the customer's requirements.</a:t>
            </a:r>
          </a:p>
          <a:p>
            <a:endParaRPr lang="en-GB" dirty="0"/>
          </a:p>
        </p:txBody>
      </p:sp>
      <p:sp>
        <p:nvSpPr>
          <p:cNvPr id="4" name="Footer Placeholder 3"/>
          <p:cNvSpPr>
            <a:spLocks noGrp="1"/>
          </p:cNvSpPr>
          <p:nvPr>
            <p:ph type="ftr" sz="quarter" idx="11"/>
          </p:nvPr>
        </p:nvSpPr>
        <p:spPr/>
        <p:txBody>
          <a:bodyPr/>
          <a:lstStyle/>
          <a:p>
            <a:r>
              <a:rPr lang="en-GB" smtClean="0"/>
              <a:t>Copyright The Marketing Shed Limited 2019</a:t>
            </a:r>
            <a:endParaRPr lang="en-GB"/>
          </a:p>
        </p:txBody>
      </p:sp>
    </p:spTree>
    <p:extLst>
      <p:ext uri="{BB962C8B-B14F-4D97-AF65-F5344CB8AC3E}">
        <p14:creationId xmlns:p14="http://schemas.microsoft.com/office/powerpoint/2010/main" val="1523700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pPr lvl="0">
              <a:spcBef>
                <a:spcPct val="20000"/>
              </a:spcBef>
            </a:pPr>
            <a:r>
              <a:rPr lang="en-GB" dirty="0" smtClean="0"/>
              <a:t>Are we good value for money?</a:t>
            </a:r>
            <a:r>
              <a:rPr lang="en-GB" sz="2400" dirty="0">
                <a:solidFill>
                  <a:prstClr val="black"/>
                </a:solidFill>
                <a:ea typeface="+mn-ea"/>
                <a:cs typeface="+mn-cs"/>
              </a:rPr>
              <a:t> </a:t>
            </a:r>
            <a:r>
              <a:rPr lang="en-GB" sz="2400" dirty="0" smtClean="0">
                <a:solidFill>
                  <a:prstClr val="black"/>
                </a:solidFill>
                <a:ea typeface="+mn-ea"/>
                <a:cs typeface="+mn-cs"/>
              </a:rPr>
              <a:t/>
            </a:r>
            <a:br>
              <a:rPr lang="en-GB" sz="2400" dirty="0" smtClean="0">
                <a:solidFill>
                  <a:prstClr val="black"/>
                </a:solidFill>
                <a:ea typeface="+mn-ea"/>
                <a:cs typeface="+mn-cs"/>
              </a:rPr>
            </a:br>
            <a:r>
              <a:rPr lang="en-GB" sz="2400" dirty="0" smtClean="0">
                <a:solidFill>
                  <a:prstClr val="black"/>
                </a:solidFill>
                <a:ea typeface="+mn-ea"/>
                <a:cs typeface="+mn-cs"/>
              </a:rPr>
              <a:t>A </a:t>
            </a:r>
            <a:r>
              <a:rPr lang="en-GB" sz="2400" dirty="0">
                <a:solidFill>
                  <a:prstClr val="black"/>
                </a:solidFill>
                <a:ea typeface="+mn-ea"/>
                <a:cs typeface="+mn-cs"/>
              </a:rPr>
              <a:t>complex formula however you define </a:t>
            </a:r>
            <a:r>
              <a:rPr lang="en-GB" sz="2400" dirty="0" smtClean="0">
                <a:solidFill>
                  <a:prstClr val="black"/>
                </a:solidFill>
                <a:ea typeface="+mn-ea"/>
                <a:cs typeface="+mn-cs"/>
              </a:rPr>
              <a:t>it</a:t>
            </a:r>
            <a:endParaRPr lang="en-GB" dirty="0"/>
          </a:p>
        </p:txBody>
      </p:sp>
      <p:sp>
        <p:nvSpPr>
          <p:cNvPr id="3" name="Content Placeholder 2"/>
          <p:cNvSpPr>
            <a:spLocks noGrp="1"/>
          </p:cNvSpPr>
          <p:nvPr>
            <p:ph idx="1"/>
          </p:nvPr>
        </p:nvSpPr>
        <p:spPr>
          <a:xfrm>
            <a:off x="457200" y="1484784"/>
            <a:ext cx="8229600" cy="2692896"/>
          </a:xfrm>
        </p:spPr>
        <p:txBody>
          <a:bodyPr>
            <a:normAutofit/>
          </a:bodyPr>
          <a:lstStyle/>
          <a:p>
            <a:pPr marL="0" indent="0">
              <a:buNone/>
            </a:pPr>
            <a:r>
              <a:rPr lang="en-GB" sz="2400" i="1" dirty="0" smtClean="0"/>
              <a:t>Three types of measures?</a:t>
            </a:r>
          </a:p>
          <a:p>
            <a:r>
              <a:rPr lang="en-GB" sz="2400" dirty="0" smtClean="0"/>
              <a:t>Perception – “I rate them as good value for money”</a:t>
            </a:r>
          </a:p>
          <a:p>
            <a:r>
              <a:rPr lang="en-GB" sz="2400" dirty="0" smtClean="0"/>
              <a:t>Behaviour – “Customer value is growing as expected”</a:t>
            </a:r>
          </a:p>
          <a:p>
            <a:r>
              <a:rPr lang="en-GB" sz="2400" dirty="0" smtClean="0"/>
              <a:t>Operational – “we are within 1% of Tesco”</a:t>
            </a:r>
          </a:p>
        </p:txBody>
      </p:sp>
      <p:grpSp>
        <p:nvGrpSpPr>
          <p:cNvPr id="14" name="Group 13"/>
          <p:cNvGrpSpPr/>
          <p:nvPr/>
        </p:nvGrpSpPr>
        <p:grpSpPr>
          <a:xfrm>
            <a:off x="2061968" y="3890665"/>
            <a:ext cx="5353844" cy="2526226"/>
            <a:chOff x="1331640" y="3997427"/>
            <a:chExt cx="5353844" cy="2526226"/>
          </a:xfrm>
        </p:grpSpPr>
        <p:sp>
          <p:nvSpPr>
            <p:cNvPr id="4" name="Oval 3"/>
            <p:cNvSpPr/>
            <p:nvPr/>
          </p:nvSpPr>
          <p:spPr>
            <a:xfrm>
              <a:off x="2351228" y="3997427"/>
              <a:ext cx="2148764" cy="15918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915816" y="4840595"/>
              <a:ext cx="2148764" cy="15918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425610" y="4080215"/>
              <a:ext cx="2148764" cy="15918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695276" y="4947226"/>
              <a:ext cx="599588" cy="307777"/>
            </a:xfrm>
            <a:prstGeom prst="rect">
              <a:avLst/>
            </a:prstGeom>
            <a:noFill/>
          </p:spPr>
          <p:txBody>
            <a:bodyPr wrap="none" rtlCol="0">
              <a:spAutoFit/>
            </a:bodyPr>
            <a:lstStyle/>
            <a:p>
              <a:r>
                <a:rPr lang="en-GB" sz="1400" b="1" dirty="0" smtClean="0"/>
                <a:t>Value</a:t>
              </a:r>
              <a:endParaRPr lang="en-GB" sz="1400" b="1" dirty="0"/>
            </a:p>
          </p:txBody>
        </p:sp>
        <p:sp>
          <p:nvSpPr>
            <p:cNvPr id="8" name="TextBox 7"/>
            <p:cNvSpPr txBox="1"/>
            <p:nvPr/>
          </p:nvSpPr>
          <p:spPr>
            <a:xfrm>
              <a:off x="3339763" y="5727364"/>
              <a:ext cx="1300869" cy="307777"/>
            </a:xfrm>
            <a:prstGeom prst="rect">
              <a:avLst/>
            </a:prstGeom>
            <a:noFill/>
          </p:spPr>
          <p:txBody>
            <a:bodyPr wrap="none" rtlCol="0">
              <a:spAutoFit/>
            </a:bodyPr>
            <a:lstStyle/>
            <a:p>
              <a:r>
                <a:rPr lang="en-GB" sz="1400" dirty="0" smtClean="0"/>
                <a:t>The experience</a:t>
              </a:r>
              <a:endParaRPr lang="en-GB" sz="1400" dirty="0"/>
            </a:p>
          </p:txBody>
        </p:sp>
        <p:sp>
          <p:nvSpPr>
            <p:cNvPr id="9" name="TextBox 8"/>
            <p:cNvSpPr txBox="1"/>
            <p:nvPr/>
          </p:nvSpPr>
          <p:spPr>
            <a:xfrm>
              <a:off x="4532121" y="4570984"/>
              <a:ext cx="850105" cy="307777"/>
            </a:xfrm>
            <a:prstGeom prst="rect">
              <a:avLst/>
            </a:prstGeom>
            <a:noFill/>
          </p:spPr>
          <p:txBody>
            <a:bodyPr wrap="none" rtlCol="0">
              <a:spAutoFit/>
            </a:bodyPr>
            <a:lstStyle/>
            <a:p>
              <a:r>
                <a:rPr lang="en-GB" sz="1400" dirty="0" smtClean="0"/>
                <a:t>Our offer</a:t>
              </a:r>
              <a:endParaRPr lang="en-GB" sz="1400" dirty="0"/>
            </a:p>
          </p:txBody>
        </p:sp>
        <p:sp>
          <p:nvSpPr>
            <p:cNvPr id="10" name="TextBox 9"/>
            <p:cNvSpPr txBox="1"/>
            <p:nvPr/>
          </p:nvSpPr>
          <p:spPr>
            <a:xfrm>
              <a:off x="2486709" y="4532821"/>
              <a:ext cx="938911" cy="307777"/>
            </a:xfrm>
            <a:prstGeom prst="rect">
              <a:avLst/>
            </a:prstGeom>
            <a:noFill/>
          </p:spPr>
          <p:txBody>
            <a:bodyPr wrap="none" rtlCol="0">
              <a:spAutoFit/>
            </a:bodyPr>
            <a:lstStyle/>
            <a:p>
              <a:r>
                <a:rPr lang="en-GB" sz="1400" dirty="0" smtClean="0"/>
                <a:t>My beliefs</a:t>
              </a:r>
              <a:endParaRPr lang="en-GB" sz="1400" dirty="0"/>
            </a:p>
          </p:txBody>
        </p:sp>
        <p:sp>
          <p:nvSpPr>
            <p:cNvPr id="11" name="TextBox 10"/>
            <p:cNvSpPr txBox="1"/>
            <p:nvPr/>
          </p:nvSpPr>
          <p:spPr>
            <a:xfrm>
              <a:off x="1331640" y="4686703"/>
              <a:ext cx="730328" cy="369332"/>
            </a:xfrm>
            <a:prstGeom prst="rect">
              <a:avLst/>
            </a:prstGeom>
            <a:noFill/>
          </p:spPr>
          <p:txBody>
            <a:bodyPr wrap="none" rtlCol="0">
              <a:spAutoFit/>
            </a:bodyPr>
            <a:lstStyle/>
            <a:p>
              <a:r>
                <a:rPr lang="en-GB" b="1" dirty="0" smtClean="0"/>
                <a:t>Why?</a:t>
              </a:r>
              <a:endParaRPr lang="en-GB" b="1" dirty="0"/>
            </a:p>
          </p:txBody>
        </p:sp>
        <p:sp>
          <p:nvSpPr>
            <p:cNvPr id="12" name="TextBox 11"/>
            <p:cNvSpPr txBox="1"/>
            <p:nvPr/>
          </p:nvSpPr>
          <p:spPr>
            <a:xfrm>
              <a:off x="4863907" y="6154321"/>
              <a:ext cx="732445" cy="369332"/>
            </a:xfrm>
            <a:prstGeom prst="rect">
              <a:avLst/>
            </a:prstGeom>
            <a:noFill/>
          </p:spPr>
          <p:txBody>
            <a:bodyPr wrap="none" rtlCol="0">
              <a:spAutoFit/>
            </a:bodyPr>
            <a:lstStyle/>
            <a:p>
              <a:r>
                <a:rPr lang="en-GB" b="1" dirty="0" smtClean="0"/>
                <a:t>How?</a:t>
              </a:r>
              <a:endParaRPr lang="en-GB" b="1" dirty="0"/>
            </a:p>
          </p:txBody>
        </p:sp>
        <p:sp>
          <p:nvSpPr>
            <p:cNvPr id="13" name="TextBox 12"/>
            <p:cNvSpPr txBox="1"/>
            <p:nvPr/>
          </p:nvSpPr>
          <p:spPr>
            <a:xfrm>
              <a:off x="5868144" y="4577014"/>
              <a:ext cx="817340" cy="369332"/>
            </a:xfrm>
            <a:prstGeom prst="rect">
              <a:avLst/>
            </a:prstGeom>
            <a:noFill/>
          </p:spPr>
          <p:txBody>
            <a:bodyPr wrap="none" rtlCol="0">
              <a:spAutoFit/>
            </a:bodyPr>
            <a:lstStyle/>
            <a:p>
              <a:r>
                <a:rPr lang="en-GB" b="1" dirty="0" smtClean="0"/>
                <a:t>What?</a:t>
              </a:r>
              <a:endParaRPr lang="en-GB" b="1" dirty="0"/>
            </a:p>
          </p:txBody>
        </p:sp>
      </p:grpSp>
      <p:sp>
        <p:nvSpPr>
          <p:cNvPr id="15" name="Rectangle 14"/>
          <p:cNvSpPr/>
          <p:nvPr/>
        </p:nvSpPr>
        <p:spPr>
          <a:xfrm>
            <a:off x="539552" y="3429000"/>
            <a:ext cx="3519938" cy="461665"/>
          </a:xfrm>
          <a:prstGeom prst="rect">
            <a:avLst/>
          </a:prstGeom>
        </p:spPr>
        <p:txBody>
          <a:bodyPr wrap="none">
            <a:spAutoFit/>
          </a:bodyPr>
          <a:lstStyle/>
          <a:p>
            <a:pPr lvl="0">
              <a:spcBef>
                <a:spcPct val="20000"/>
              </a:spcBef>
            </a:pPr>
            <a:r>
              <a:rPr lang="en-GB" sz="2400" i="1" dirty="0">
                <a:solidFill>
                  <a:prstClr val="black"/>
                </a:solidFill>
              </a:rPr>
              <a:t>Three types of </a:t>
            </a:r>
            <a:r>
              <a:rPr lang="en-GB" sz="2400" i="1" dirty="0" smtClean="0">
                <a:solidFill>
                  <a:prstClr val="black"/>
                </a:solidFill>
              </a:rPr>
              <a:t>motivators?</a:t>
            </a:r>
            <a:endParaRPr lang="en-GB" sz="2400" i="1" dirty="0">
              <a:solidFill>
                <a:prstClr val="black"/>
              </a:solidFill>
            </a:endParaRPr>
          </a:p>
        </p:txBody>
      </p:sp>
      <p:sp>
        <p:nvSpPr>
          <p:cNvPr id="16" name="Footer Placeholder 15"/>
          <p:cNvSpPr>
            <a:spLocks noGrp="1"/>
          </p:cNvSpPr>
          <p:nvPr>
            <p:ph type="ftr" sz="quarter" idx="11"/>
          </p:nvPr>
        </p:nvSpPr>
        <p:spPr>
          <a:xfrm>
            <a:off x="3124200" y="6520259"/>
            <a:ext cx="2895600" cy="365125"/>
          </a:xfrm>
        </p:spPr>
        <p:txBody>
          <a:bodyPr/>
          <a:lstStyle/>
          <a:p>
            <a:r>
              <a:rPr lang="en-GB" dirty="0" smtClean="0"/>
              <a:t>Copyright The Marketing Shed Limited 2019</a:t>
            </a:r>
            <a:endParaRPr lang="en-GB" dirty="0"/>
          </a:p>
        </p:txBody>
      </p:sp>
    </p:spTree>
    <p:extLst>
      <p:ext uri="{BB962C8B-B14F-4D97-AF65-F5344CB8AC3E}">
        <p14:creationId xmlns:p14="http://schemas.microsoft.com/office/powerpoint/2010/main" val="3317587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Substitutability – </a:t>
            </a:r>
            <a:r>
              <a:rPr lang="en-GB" b="1" dirty="0" smtClean="0"/>
              <a:t>what</a:t>
            </a:r>
            <a:r>
              <a:rPr lang="en-GB" dirty="0" smtClean="0"/>
              <a:t> will meet the customer’s requirement</a:t>
            </a:r>
            <a:endParaRPr lang="en-GB" dirty="0"/>
          </a:p>
        </p:txBody>
      </p:sp>
      <p:sp>
        <p:nvSpPr>
          <p:cNvPr id="3" name="Content Placeholder 2"/>
          <p:cNvSpPr>
            <a:spLocks noGrp="1"/>
          </p:cNvSpPr>
          <p:nvPr>
            <p:ph idx="1"/>
          </p:nvPr>
        </p:nvSpPr>
        <p:spPr>
          <a:xfrm>
            <a:off x="457200" y="1600200"/>
            <a:ext cx="4618856" cy="4525963"/>
          </a:xfrm>
        </p:spPr>
        <p:txBody>
          <a:bodyPr>
            <a:normAutofit fontScale="62500" lnSpcReduction="20000"/>
          </a:bodyPr>
          <a:lstStyle/>
          <a:p>
            <a:r>
              <a:rPr lang="en-GB" dirty="0" smtClean="0"/>
              <a:t>My career started in high inflation era</a:t>
            </a:r>
          </a:p>
          <a:p>
            <a:pPr lvl="1"/>
            <a:r>
              <a:rPr lang="en-GB" dirty="0" smtClean="0"/>
              <a:t>How to inflate!</a:t>
            </a:r>
          </a:p>
          <a:p>
            <a:endParaRPr lang="en-GB" dirty="0" smtClean="0"/>
          </a:p>
          <a:p>
            <a:r>
              <a:rPr lang="en-GB" dirty="0" smtClean="0"/>
              <a:t>Competition laws flattened inflation and created a focus on cost</a:t>
            </a:r>
          </a:p>
          <a:p>
            <a:pPr lvl="1"/>
            <a:r>
              <a:rPr lang="en-GB" dirty="0" smtClean="0"/>
              <a:t>Supplier relationships</a:t>
            </a:r>
          </a:p>
          <a:p>
            <a:pPr lvl="1"/>
            <a:r>
              <a:rPr lang="en-GB" dirty="0" smtClean="0"/>
              <a:t>Discounters</a:t>
            </a:r>
          </a:p>
          <a:p>
            <a:pPr lvl="1"/>
            <a:r>
              <a:rPr lang="en-GB" dirty="0" smtClean="0"/>
              <a:t>Own brand</a:t>
            </a:r>
          </a:p>
          <a:p>
            <a:pPr lvl="1"/>
            <a:endParaRPr lang="en-GB" dirty="0"/>
          </a:p>
          <a:p>
            <a:r>
              <a:rPr lang="en-GB" dirty="0" smtClean="0"/>
              <a:t>New questions being raised about cost with sustainability</a:t>
            </a:r>
          </a:p>
          <a:p>
            <a:pPr lvl="1"/>
            <a:r>
              <a:rPr lang="en-GB" dirty="0" smtClean="0"/>
              <a:t>New taxes</a:t>
            </a:r>
          </a:p>
          <a:p>
            <a:pPr lvl="1"/>
            <a:r>
              <a:rPr lang="en-GB" dirty="0" smtClean="0"/>
              <a:t>Living wage</a:t>
            </a:r>
            <a:endParaRPr lang="en-GB" dirty="0"/>
          </a:p>
          <a:p>
            <a:pPr marL="0" indent="0">
              <a:buNone/>
            </a:pPr>
            <a:r>
              <a:rPr lang="en-GB" dirty="0" smtClean="0">
                <a:sym typeface="Wingdings" panose="05000000000000000000" pitchFamily="2" charset="2"/>
              </a:rPr>
              <a:t> </a:t>
            </a:r>
            <a:r>
              <a:rPr lang="en-GB" dirty="0" smtClean="0"/>
              <a:t>What </a:t>
            </a:r>
            <a:r>
              <a:rPr lang="en-GB" dirty="0"/>
              <a:t>next?</a:t>
            </a:r>
          </a:p>
          <a:p>
            <a:endParaRPr lang="en-GB" dirty="0"/>
          </a:p>
        </p:txBody>
      </p:sp>
      <p:sp>
        <p:nvSpPr>
          <p:cNvPr id="4" name="Footer Placeholder 3"/>
          <p:cNvSpPr>
            <a:spLocks noGrp="1"/>
          </p:cNvSpPr>
          <p:nvPr>
            <p:ph type="ftr" sz="quarter" idx="11"/>
          </p:nvPr>
        </p:nvSpPr>
        <p:spPr/>
        <p:txBody>
          <a:bodyPr/>
          <a:lstStyle/>
          <a:p>
            <a:r>
              <a:rPr lang="en-GB" smtClean="0"/>
              <a:t>Copyright The Marketing Shed Limited 2019</a:t>
            </a:r>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7446" y="1772816"/>
            <a:ext cx="3671222" cy="220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197446" y="4022103"/>
            <a:ext cx="868443" cy="461665"/>
          </a:xfrm>
          <a:prstGeom prst="rect">
            <a:avLst/>
          </a:prstGeom>
          <a:noFill/>
        </p:spPr>
        <p:txBody>
          <a:bodyPr wrap="none" rtlCol="0">
            <a:spAutoFit/>
          </a:bodyPr>
          <a:lstStyle/>
          <a:p>
            <a:pPr algn="ctr"/>
            <a:r>
              <a:rPr lang="en-GB" sz="1200" dirty="0" smtClean="0"/>
              <a:t>‘87 – ’91</a:t>
            </a:r>
          </a:p>
          <a:p>
            <a:pPr algn="ctr"/>
            <a:r>
              <a:rPr lang="en-GB" sz="1200" dirty="0" smtClean="0"/>
              <a:t>Hi inflation</a:t>
            </a:r>
            <a:endParaRPr lang="en-GB" sz="1200" dirty="0"/>
          </a:p>
        </p:txBody>
      </p:sp>
      <p:cxnSp>
        <p:nvCxnSpPr>
          <p:cNvPr id="9" name="Straight Connector 8"/>
          <p:cNvCxnSpPr/>
          <p:nvPr/>
        </p:nvCxnSpPr>
        <p:spPr>
          <a:xfrm>
            <a:off x="7164288" y="4252935"/>
            <a:ext cx="864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164288" y="4022103"/>
            <a:ext cx="0" cy="230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028384" y="4022103"/>
            <a:ext cx="0" cy="230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154901" y="4252935"/>
            <a:ext cx="882870" cy="461665"/>
          </a:xfrm>
          <a:prstGeom prst="rect">
            <a:avLst/>
          </a:prstGeom>
          <a:noFill/>
        </p:spPr>
        <p:txBody>
          <a:bodyPr wrap="none" rtlCol="0">
            <a:spAutoFit/>
          </a:bodyPr>
          <a:lstStyle/>
          <a:p>
            <a:pPr algn="ctr"/>
            <a:r>
              <a:rPr lang="en-GB" sz="1200" dirty="0" smtClean="0"/>
              <a:t>‘01 &amp; ‘08</a:t>
            </a:r>
          </a:p>
          <a:p>
            <a:pPr algn="ctr"/>
            <a:r>
              <a:rPr lang="en-GB" sz="1200" dirty="0" smtClean="0"/>
              <a:t>Lo inflation</a:t>
            </a:r>
            <a:endParaRPr lang="en-GB" sz="1200" dirty="0"/>
          </a:p>
        </p:txBody>
      </p:sp>
      <p:sp>
        <p:nvSpPr>
          <p:cNvPr id="15" name="TextBox 14"/>
          <p:cNvSpPr txBox="1"/>
          <p:nvPr/>
        </p:nvSpPr>
        <p:spPr>
          <a:xfrm>
            <a:off x="6930720" y="1831357"/>
            <a:ext cx="1673728" cy="307777"/>
          </a:xfrm>
          <a:prstGeom prst="rect">
            <a:avLst/>
          </a:prstGeom>
          <a:noFill/>
        </p:spPr>
        <p:txBody>
          <a:bodyPr wrap="none" rtlCol="0">
            <a:spAutoFit/>
          </a:bodyPr>
          <a:lstStyle/>
          <a:p>
            <a:r>
              <a:rPr lang="en-GB" sz="1400" dirty="0" smtClean="0"/>
              <a:t>UK RPI 1987 to 2013</a:t>
            </a:r>
            <a:endParaRPr lang="en-GB" sz="1400" dirty="0"/>
          </a:p>
        </p:txBody>
      </p:sp>
    </p:spTree>
    <p:extLst>
      <p:ext uri="{BB962C8B-B14F-4D97-AF65-F5344CB8AC3E}">
        <p14:creationId xmlns:p14="http://schemas.microsoft.com/office/powerpoint/2010/main" val="2353420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44624"/>
            <a:ext cx="8229600" cy="1143000"/>
          </a:xfrm>
        </p:spPr>
        <p:txBody>
          <a:bodyPr/>
          <a:lstStyle/>
          <a:p>
            <a:r>
              <a:rPr lang="en-GB" dirty="0" err="1" smtClean="0"/>
              <a:t>Bisto</a:t>
            </a:r>
            <a:r>
              <a:rPr lang="en-GB" dirty="0" smtClean="0"/>
              <a:t> product range elasticity</a:t>
            </a:r>
            <a:endParaRPr lang="en-GB"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598" y="4797152"/>
            <a:ext cx="1661170" cy="1661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395" y="1136394"/>
            <a:ext cx="1359595" cy="1359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395" y="3005875"/>
            <a:ext cx="1359595" cy="1359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2782695"/>
            <a:ext cx="1803776" cy="1798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8148" y="2564904"/>
            <a:ext cx="21463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7507" y="1486532"/>
            <a:ext cx="1023101" cy="646331"/>
          </a:xfrm>
          <a:prstGeom prst="rect">
            <a:avLst/>
          </a:prstGeom>
          <a:noFill/>
        </p:spPr>
        <p:txBody>
          <a:bodyPr wrap="none" rtlCol="0">
            <a:spAutoFit/>
          </a:bodyPr>
          <a:lstStyle/>
          <a:p>
            <a:r>
              <a:rPr lang="en-GB" dirty="0" smtClean="0"/>
              <a:t>Price  ££</a:t>
            </a:r>
          </a:p>
          <a:p>
            <a:r>
              <a:rPr lang="en-GB" dirty="0" smtClean="0"/>
              <a:t>Margin £</a:t>
            </a:r>
            <a:endParaRPr lang="en-GB" dirty="0"/>
          </a:p>
        </p:txBody>
      </p:sp>
      <p:sp>
        <p:nvSpPr>
          <p:cNvPr id="10" name="TextBox 9"/>
          <p:cNvSpPr txBox="1"/>
          <p:nvPr/>
        </p:nvSpPr>
        <p:spPr>
          <a:xfrm>
            <a:off x="107505" y="5304578"/>
            <a:ext cx="1257139" cy="646331"/>
          </a:xfrm>
          <a:prstGeom prst="rect">
            <a:avLst/>
          </a:prstGeom>
          <a:noFill/>
        </p:spPr>
        <p:txBody>
          <a:bodyPr wrap="none" rtlCol="0">
            <a:spAutoFit/>
          </a:bodyPr>
          <a:lstStyle/>
          <a:p>
            <a:r>
              <a:rPr lang="en-GB" dirty="0" smtClean="0"/>
              <a:t>Price  £</a:t>
            </a:r>
          </a:p>
          <a:p>
            <a:r>
              <a:rPr lang="en-GB" dirty="0" smtClean="0"/>
              <a:t>Margin £££</a:t>
            </a:r>
            <a:endParaRPr lang="en-GB" dirty="0"/>
          </a:p>
        </p:txBody>
      </p:sp>
      <p:sp>
        <p:nvSpPr>
          <p:cNvPr id="11" name="TextBox 10"/>
          <p:cNvSpPr txBox="1"/>
          <p:nvPr/>
        </p:nvSpPr>
        <p:spPr>
          <a:xfrm>
            <a:off x="107503" y="3311719"/>
            <a:ext cx="1140120" cy="646331"/>
          </a:xfrm>
          <a:prstGeom prst="rect">
            <a:avLst/>
          </a:prstGeom>
          <a:noFill/>
        </p:spPr>
        <p:txBody>
          <a:bodyPr wrap="none" rtlCol="0">
            <a:spAutoFit/>
          </a:bodyPr>
          <a:lstStyle/>
          <a:p>
            <a:r>
              <a:rPr lang="en-GB" dirty="0" smtClean="0"/>
              <a:t>Price  £</a:t>
            </a:r>
          </a:p>
          <a:p>
            <a:r>
              <a:rPr lang="en-GB" dirty="0" smtClean="0"/>
              <a:t>Margin ££</a:t>
            </a:r>
            <a:endParaRPr lang="en-GB" dirty="0"/>
          </a:p>
        </p:txBody>
      </p:sp>
      <p:sp>
        <p:nvSpPr>
          <p:cNvPr id="7" name="TextBox 6"/>
          <p:cNvSpPr txBox="1"/>
          <p:nvPr/>
        </p:nvSpPr>
        <p:spPr>
          <a:xfrm>
            <a:off x="5744525" y="5916377"/>
            <a:ext cx="3414461" cy="369332"/>
          </a:xfrm>
          <a:prstGeom prst="rect">
            <a:avLst/>
          </a:prstGeom>
          <a:noFill/>
        </p:spPr>
        <p:txBody>
          <a:bodyPr wrap="none" rtlCol="0">
            <a:spAutoFit/>
          </a:bodyPr>
          <a:lstStyle/>
          <a:p>
            <a:r>
              <a:rPr lang="en-GB" dirty="0" smtClean="0"/>
              <a:t>Other flavours appear incremental</a:t>
            </a:r>
            <a:endParaRPr lang="en-GB" dirty="0"/>
          </a:p>
        </p:txBody>
      </p:sp>
      <p:cxnSp>
        <p:nvCxnSpPr>
          <p:cNvPr id="9" name="Straight Connector 8"/>
          <p:cNvCxnSpPr/>
          <p:nvPr/>
        </p:nvCxnSpPr>
        <p:spPr>
          <a:xfrm>
            <a:off x="619054" y="2708920"/>
            <a:ext cx="25127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054" y="4509120"/>
            <a:ext cx="2512786"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3466320" y="1486538"/>
            <a:ext cx="1609736" cy="646331"/>
            <a:chOff x="3466320" y="1486525"/>
            <a:chExt cx="1609736" cy="646331"/>
          </a:xfrm>
        </p:grpSpPr>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19828" y="1534010"/>
              <a:ext cx="1102720" cy="551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3466320" y="1486525"/>
              <a:ext cx="1609736" cy="646331"/>
            </a:xfrm>
            <a:prstGeom prst="rect">
              <a:avLst/>
            </a:prstGeom>
            <a:noFill/>
          </p:spPr>
          <p:txBody>
            <a:bodyPr wrap="none" rtlCol="0">
              <a:spAutoFit/>
            </a:bodyPr>
            <a:lstStyle/>
            <a:p>
              <a:r>
                <a:rPr lang="en-GB" sz="3600" dirty="0" smtClean="0"/>
                <a:t>(           )</a:t>
              </a:r>
              <a:endParaRPr lang="en-GB" sz="3600" dirty="0"/>
            </a:p>
          </p:txBody>
        </p:sp>
      </p:grpSp>
      <p:sp>
        <p:nvSpPr>
          <p:cNvPr id="16" name="TextBox 15"/>
          <p:cNvSpPr txBox="1"/>
          <p:nvPr/>
        </p:nvSpPr>
        <p:spPr>
          <a:xfrm>
            <a:off x="2483768" y="5517232"/>
            <a:ext cx="301686" cy="369332"/>
          </a:xfrm>
          <a:prstGeom prst="rect">
            <a:avLst/>
          </a:prstGeom>
          <a:noFill/>
        </p:spPr>
        <p:txBody>
          <a:bodyPr wrap="none" rtlCol="0">
            <a:spAutoFit/>
          </a:bodyPr>
          <a:lstStyle/>
          <a:p>
            <a:r>
              <a:rPr lang="en-GB" dirty="0" smtClean="0"/>
              <a:t>0</a:t>
            </a:r>
            <a:endParaRPr lang="en-GB" dirty="0"/>
          </a:p>
        </p:txBody>
      </p:sp>
      <p:sp>
        <p:nvSpPr>
          <p:cNvPr id="17" name="TextBox 16"/>
          <p:cNvSpPr txBox="1"/>
          <p:nvPr/>
        </p:nvSpPr>
        <p:spPr>
          <a:xfrm>
            <a:off x="2483768" y="3685672"/>
            <a:ext cx="476412" cy="369332"/>
          </a:xfrm>
          <a:prstGeom prst="rect">
            <a:avLst/>
          </a:prstGeom>
          <a:noFill/>
        </p:spPr>
        <p:txBody>
          <a:bodyPr wrap="none" rtlCol="0">
            <a:spAutoFit/>
          </a:bodyPr>
          <a:lstStyle/>
          <a:p>
            <a:r>
              <a:rPr lang="en-GB" dirty="0" smtClean="0"/>
              <a:t>0.9</a:t>
            </a:r>
            <a:endParaRPr lang="en-GB" dirty="0"/>
          </a:p>
        </p:txBody>
      </p:sp>
      <p:sp>
        <p:nvSpPr>
          <p:cNvPr id="18" name="TextBox 17"/>
          <p:cNvSpPr txBox="1"/>
          <p:nvPr/>
        </p:nvSpPr>
        <p:spPr>
          <a:xfrm>
            <a:off x="2483768" y="1809690"/>
            <a:ext cx="476412" cy="369332"/>
          </a:xfrm>
          <a:prstGeom prst="rect">
            <a:avLst/>
          </a:prstGeom>
          <a:noFill/>
        </p:spPr>
        <p:txBody>
          <a:bodyPr wrap="none" rtlCol="0">
            <a:spAutoFit/>
          </a:bodyPr>
          <a:lstStyle/>
          <a:p>
            <a:r>
              <a:rPr lang="en-GB" dirty="0" smtClean="0"/>
              <a:t>1.4</a:t>
            </a:r>
            <a:endParaRPr lang="en-GB" dirty="0"/>
          </a:p>
        </p:txBody>
      </p:sp>
      <p:sp>
        <p:nvSpPr>
          <p:cNvPr id="19" name="TextBox 18"/>
          <p:cNvSpPr txBox="1"/>
          <p:nvPr/>
        </p:nvSpPr>
        <p:spPr>
          <a:xfrm>
            <a:off x="5380143" y="3685672"/>
            <a:ext cx="476412" cy="369332"/>
          </a:xfrm>
          <a:prstGeom prst="rect">
            <a:avLst/>
          </a:prstGeom>
          <a:noFill/>
        </p:spPr>
        <p:txBody>
          <a:bodyPr wrap="none" rtlCol="0">
            <a:spAutoFit/>
          </a:bodyPr>
          <a:lstStyle/>
          <a:p>
            <a:r>
              <a:rPr lang="en-GB" dirty="0" smtClean="0"/>
              <a:t>1.2</a:t>
            </a:r>
            <a:endParaRPr lang="en-GB" dirty="0"/>
          </a:p>
        </p:txBody>
      </p:sp>
      <p:sp>
        <p:nvSpPr>
          <p:cNvPr id="20" name="TextBox 19"/>
          <p:cNvSpPr txBox="1"/>
          <p:nvPr/>
        </p:nvSpPr>
        <p:spPr>
          <a:xfrm>
            <a:off x="8366242" y="3685672"/>
            <a:ext cx="476412" cy="369332"/>
          </a:xfrm>
          <a:prstGeom prst="rect">
            <a:avLst/>
          </a:prstGeom>
          <a:noFill/>
        </p:spPr>
        <p:txBody>
          <a:bodyPr wrap="none" rtlCol="0">
            <a:spAutoFit/>
          </a:bodyPr>
          <a:lstStyle/>
          <a:p>
            <a:r>
              <a:rPr lang="en-GB" dirty="0" smtClean="0"/>
              <a:t>1.8</a:t>
            </a:r>
            <a:endParaRPr lang="en-GB" dirty="0"/>
          </a:p>
        </p:txBody>
      </p:sp>
      <p:sp>
        <p:nvSpPr>
          <p:cNvPr id="6" name="Footer Placeholder 5"/>
          <p:cNvSpPr>
            <a:spLocks noGrp="1"/>
          </p:cNvSpPr>
          <p:nvPr>
            <p:ph type="ftr" sz="quarter" idx="11"/>
          </p:nvPr>
        </p:nvSpPr>
        <p:spPr/>
        <p:txBody>
          <a:bodyPr/>
          <a:lstStyle/>
          <a:p>
            <a:r>
              <a:rPr lang="en-GB" smtClean="0"/>
              <a:t>Copyright The Marketing Shed Limited 2019</a:t>
            </a:r>
            <a:endParaRPr lang="en-GB"/>
          </a:p>
        </p:txBody>
      </p:sp>
    </p:spTree>
    <p:extLst>
      <p:ext uri="{BB962C8B-B14F-4D97-AF65-F5344CB8AC3E}">
        <p14:creationId xmlns:p14="http://schemas.microsoft.com/office/powerpoint/2010/main" val="2067986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Manor Bakeries (RHM)</a:t>
            </a:r>
            <a:endParaRPr lang="en-GB"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441864"/>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2060848"/>
            <a:ext cx="2895600"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2127" y="3641997"/>
            <a:ext cx="2143125" cy="2143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24266" b="25011"/>
          <a:stretch/>
        </p:blipFill>
        <p:spPr bwMode="auto">
          <a:xfrm>
            <a:off x="5267707" y="5517238"/>
            <a:ext cx="1857375" cy="942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2" descr="Image result for mcvities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t="19160" b="23148"/>
          <a:stretch/>
        </p:blipFill>
        <p:spPr bwMode="auto">
          <a:xfrm>
            <a:off x="1619680" y="5517238"/>
            <a:ext cx="1857375"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flipV="1">
            <a:off x="1187624" y="5297607"/>
            <a:ext cx="6480720" cy="7200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Curved Left Arrow 9"/>
          <p:cNvSpPr/>
          <p:nvPr/>
        </p:nvSpPr>
        <p:spPr>
          <a:xfrm rot="18072839">
            <a:off x="4498629" y="1666872"/>
            <a:ext cx="720080" cy="141918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Curved Left Arrow 11"/>
          <p:cNvSpPr/>
          <p:nvPr/>
        </p:nvSpPr>
        <p:spPr>
          <a:xfrm rot="2966426">
            <a:off x="5454974" y="3784670"/>
            <a:ext cx="720080" cy="141918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Curved Left Arrow 12"/>
          <p:cNvSpPr/>
          <p:nvPr/>
        </p:nvSpPr>
        <p:spPr>
          <a:xfrm rot="8136174">
            <a:off x="2188027" y="3766343"/>
            <a:ext cx="720080" cy="141918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Down Arrow 10"/>
          <p:cNvSpPr/>
          <p:nvPr/>
        </p:nvSpPr>
        <p:spPr>
          <a:xfrm>
            <a:off x="2548369" y="5141559"/>
            <a:ext cx="45719" cy="384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own Arrow 14"/>
          <p:cNvSpPr/>
          <p:nvPr/>
        </p:nvSpPr>
        <p:spPr>
          <a:xfrm>
            <a:off x="3453316" y="5141559"/>
            <a:ext cx="45719" cy="384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own Arrow 15"/>
          <p:cNvSpPr/>
          <p:nvPr/>
        </p:nvSpPr>
        <p:spPr>
          <a:xfrm>
            <a:off x="4358263" y="5141559"/>
            <a:ext cx="45719" cy="384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Down Arrow 16"/>
          <p:cNvSpPr/>
          <p:nvPr/>
        </p:nvSpPr>
        <p:spPr>
          <a:xfrm>
            <a:off x="6168156" y="5141559"/>
            <a:ext cx="45719" cy="384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Down Arrow 17"/>
          <p:cNvSpPr/>
          <p:nvPr/>
        </p:nvSpPr>
        <p:spPr>
          <a:xfrm>
            <a:off x="5263200" y="5141559"/>
            <a:ext cx="45719" cy="384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5940156" y="1429724"/>
            <a:ext cx="2977033" cy="923330"/>
          </a:xfrm>
          <a:prstGeom prst="rect">
            <a:avLst/>
          </a:prstGeom>
          <a:noFill/>
        </p:spPr>
        <p:txBody>
          <a:bodyPr wrap="none" rtlCol="0">
            <a:spAutoFit/>
          </a:bodyPr>
          <a:lstStyle/>
          <a:p>
            <a:r>
              <a:rPr lang="en-GB" dirty="0" smtClean="0"/>
              <a:t>Product loyalty +</a:t>
            </a:r>
          </a:p>
          <a:p>
            <a:r>
              <a:rPr lang="en-GB" dirty="0" smtClean="0"/>
              <a:t>Brand </a:t>
            </a:r>
            <a:r>
              <a:rPr lang="en-GB" dirty="0" err="1" smtClean="0"/>
              <a:t>defendability</a:t>
            </a:r>
            <a:endParaRPr lang="en-GB" dirty="0" smtClean="0"/>
          </a:p>
          <a:p>
            <a:r>
              <a:rPr lang="en-GB" dirty="0" smtClean="0"/>
              <a:t>= right to price independently</a:t>
            </a:r>
            <a:endParaRPr lang="en-GB" dirty="0"/>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2028" y="3092198"/>
            <a:ext cx="834428" cy="834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7976" y="1268760"/>
            <a:ext cx="795624"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GB" smtClean="0"/>
              <a:t>Copyright The Marketing Shed Limited 2019</a:t>
            </a:r>
            <a:endParaRPr lang="en-GB"/>
          </a:p>
        </p:txBody>
      </p:sp>
    </p:spTree>
    <p:extLst>
      <p:ext uri="{BB962C8B-B14F-4D97-AF65-F5344CB8AC3E}">
        <p14:creationId xmlns:p14="http://schemas.microsoft.com/office/powerpoint/2010/main" val="58019795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1098</Words>
  <Application>Microsoft Office PowerPoint</Application>
  <PresentationFormat>On-screen Show (4:3)</PresentationFormat>
  <Paragraphs>226</Paragraphs>
  <Slides>21</Slides>
  <Notes>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Waveform</vt:lpstr>
      <vt:lpstr>Tales  from either side of the fence</vt:lpstr>
      <vt:lpstr>Session objectives</vt:lpstr>
      <vt:lpstr>My work history</vt:lpstr>
      <vt:lpstr>PowerPoint Presentation</vt:lpstr>
      <vt:lpstr>Objective = Value for money?</vt:lpstr>
      <vt:lpstr>Are we good value for money?  A complex formula however you define it</vt:lpstr>
      <vt:lpstr>Substitutability – what will meet the customer’s requirement</vt:lpstr>
      <vt:lpstr>Bisto product range elasticity</vt:lpstr>
      <vt:lpstr>Manor Bakeries (RHM)</vt:lpstr>
      <vt:lpstr>Grocery ranging</vt:lpstr>
      <vt:lpstr>Customer journey – how customers find their requirements</vt:lpstr>
      <vt:lpstr>Change story</vt:lpstr>
      <vt:lpstr>Revised category decision making</vt:lpstr>
      <vt:lpstr>Online delivery charge</vt:lpstr>
      <vt:lpstr>Purpose – why the business makes the decisions it does and customers buy into them</vt:lpstr>
      <vt:lpstr>PowerPoint Presentation</vt:lpstr>
      <vt:lpstr>Value of price stability</vt:lpstr>
      <vt:lpstr>Communicating price</vt:lpstr>
      <vt:lpstr>PowerPoint Presentation</vt:lpstr>
      <vt:lpstr>So…how to price better?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37</cp:revision>
  <dcterms:created xsi:type="dcterms:W3CDTF">2019-10-11T09:18:41Z</dcterms:created>
  <dcterms:modified xsi:type="dcterms:W3CDTF">2019-11-08T15:03:24Z</dcterms:modified>
</cp:coreProperties>
</file>