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4"/>
  </p:sldMasterIdLst>
  <p:notesMasterIdLst>
    <p:notesMasterId r:id="rId20"/>
  </p:notesMasterIdLst>
  <p:sldIdLst>
    <p:sldId id="256" r:id="rId5"/>
    <p:sldId id="270" r:id="rId6"/>
    <p:sldId id="388" r:id="rId7"/>
    <p:sldId id="387" r:id="rId8"/>
    <p:sldId id="272" r:id="rId9"/>
    <p:sldId id="285" r:id="rId10"/>
    <p:sldId id="397" r:id="rId11"/>
    <p:sldId id="401" r:id="rId12"/>
    <p:sldId id="402" r:id="rId13"/>
    <p:sldId id="403" r:id="rId14"/>
    <p:sldId id="390" r:id="rId15"/>
    <p:sldId id="394" r:id="rId16"/>
    <p:sldId id="398" r:id="rId17"/>
    <p:sldId id="400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31F66"/>
    <a:srgbClr val="F37622"/>
    <a:srgbClr val="F5761F"/>
    <a:srgbClr val="00B2A9"/>
    <a:srgbClr val="512179"/>
    <a:srgbClr val="4385E6"/>
    <a:srgbClr val="FEC144"/>
    <a:srgbClr val="F2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8" autoAdjust="0"/>
    <p:restoredTop sz="77261" autoAdjust="0"/>
  </p:normalViewPr>
  <p:slideViewPr>
    <p:cSldViewPr snapToGrid="0">
      <p:cViewPr varScale="1">
        <p:scale>
          <a:sx n="105" d="100"/>
          <a:sy n="105" d="100"/>
        </p:scale>
        <p:origin x="126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6AA5-B128-43E7-8D03-826E5496268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974E8-CCF4-4C86-8490-61E7A501A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5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AB8103-7451-4654-9EA8-9FC96C710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12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AB8103-7451-4654-9EA8-9FC96C710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9BE9486-CA93-4A95-A84E-6BA85D71B03A}"/>
              </a:ext>
            </a:extLst>
          </p:cNvPr>
          <p:cNvGrpSpPr/>
          <p:nvPr userDrawn="1"/>
        </p:nvGrpSpPr>
        <p:grpSpPr>
          <a:xfrm>
            <a:off x="7848707" y="-3665"/>
            <a:ext cx="4095127" cy="6861665"/>
            <a:chOff x="7848707" y="-3665"/>
            <a:chExt cx="4095127" cy="6861665"/>
          </a:xfrm>
        </p:grpSpPr>
        <p:pic>
          <p:nvPicPr>
            <p:cNvPr id="5" name="Picture 4" descr="A group of people walking on a bridge&#10;&#10;Description automatically generated with medium confidence">
              <a:extLst>
                <a:ext uri="{FF2B5EF4-FFF2-40B4-BE49-F238E27FC236}">
                  <a16:creationId xmlns:a16="http://schemas.microsoft.com/office/drawing/2014/main" id="{0FC2C8F2-3ECF-45BE-9B87-66A9EB0E4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877241" y="0"/>
              <a:ext cx="4038059" cy="68580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FFCC91-0392-4C72-B457-0192F253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48707" y="0"/>
              <a:ext cx="0" cy="6858000"/>
            </a:xfrm>
            <a:prstGeom prst="line">
              <a:avLst/>
            </a:prstGeom>
            <a:ln w="5715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25E109-1933-481B-ADCB-07CD29A095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43834" y="-3665"/>
              <a:ext cx="0" cy="6861665"/>
            </a:xfrm>
            <a:prstGeom prst="line">
              <a:avLst/>
            </a:prstGeom>
            <a:ln w="117475" cap="flat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">
            <a:extLst>
              <a:ext uri="{FF2B5EF4-FFF2-40B4-BE49-F238E27FC236}">
                <a16:creationId xmlns:a16="http://schemas.microsoft.com/office/drawing/2014/main" id="{602881AB-1D65-40C1-8DC8-5E3BCA19D6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6" y="1419739"/>
            <a:ext cx="5495546" cy="5416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EB552EF5-7063-4639-A3B8-ED11B7FFDF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75" y="2729456"/>
            <a:ext cx="5495545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0" name="Presenter">
            <a:extLst>
              <a:ext uri="{FF2B5EF4-FFF2-40B4-BE49-F238E27FC236}">
                <a16:creationId xmlns:a16="http://schemas.microsoft.com/office/drawing/2014/main" id="{09A9AF83-25AB-41CA-A3BE-7F7902853F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75" y="3268674"/>
            <a:ext cx="5495545" cy="276999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2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6415E0F-B68F-43E5-859D-2BA27BC3EE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375" y="5254773"/>
            <a:ext cx="3467660" cy="9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9994A21-8AF8-4299-96CA-55D3E7AD47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1781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9994A21-8AF8-4299-96CA-55D3E7AD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20ED8CF-7841-4C2D-855B-FC45029E7F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C8A7CA79-83F6-4E33-8816-78617DB1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783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CC2313-8213-4C24-AFC1-CF4E987867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2668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3CC2313-8213-4C24-AFC1-CF4E98786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A19CC-B0EB-4BB4-9105-06B3172E86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>
          <a:xfrm>
            <a:off x="580573" y="1399031"/>
            <a:ext cx="11030857" cy="4929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45276B-3E9B-48CA-94D9-761496D1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0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6836121F-1C39-468D-A663-20D070F4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2831" y="0"/>
            <a:ext cx="4748094" cy="68580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D37792-57F4-4CC0-8468-A1540CDD5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5488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D37792-57F4-4CC0-8468-A1540CDD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bject 10">
            <a:extLst>
              <a:ext uri="{FF2B5EF4-FFF2-40B4-BE49-F238E27FC236}">
                <a16:creationId xmlns:a16="http://schemas.microsoft.com/office/drawing/2014/main" id="{7769C155-C2EC-4A76-9F0D-560512C246B6}"/>
              </a:ext>
            </a:extLst>
          </p:cNvPr>
          <p:cNvSpPr/>
          <p:nvPr/>
        </p:nvSpPr>
        <p:spPr bwMode="gray">
          <a:xfrm>
            <a:off x="5474896" y="2050310"/>
            <a:ext cx="865356" cy="688286"/>
          </a:xfrm>
          <a:custGeom>
            <a:avLst/>
            <a:gdLst/>
            <a:ahLst/>
            <a:cxnLst/>
            <a:rect l="l" t="t" r="r" b="b"/>
            <a:pathLst>
              <a:path w="1731645" h="1377314">
                <a:moveTo>
                  <a:pt x="1725929" y="0"/>
                </a:moveTo>
                <a:lnTo>
                  <a:pt x="1676453" y="14633"/>
                </a:lnTo>
                <a:lnTo>
                  <a:pt x="1628376" y="31789"/>
                </a:lnTo>
                <a:lnTo>
                  <a:pt x="1581737" y="51356"/>
                </a:lnTo>
                <a:lnTo>
                  <a:pt x="1536572" y="73223"/>
                </a:lnTo>
                <a:lnTo>
                  <a:pt x="1492918" y="97278"/>
                </a:lnTo>
                <a:lnTo>
                  <a:pt x="1450810" y="123409"/>
                </a:lnTo>
                <a:lnTo>
                  <a:pt x="1410286" y="151506"/>
                </a:lnTo>
                <a:lnTo>
                  <a:pt x="1371382" y="181456"/>
                </a:lnTo>
                <a:lnTo>
                  <a:pt x="1334135" y="213148"/>
                </a:lnTo>
                <a:lnTo>
                  <a:pt x="1298581" y="246471"/>
                </a:lnTo>
                <a:lnTo>
                  <a:pt x="1264757" y="281313"/>
                </a:lnTo>
                <a:lnTo>
                  <a:pt x="1232699" y="317562"/>
                </a:lnTo>
                <a:lnTo>
                  <a:pt x="1202445" y="355108"/>
                </a:lnTo>
                <a:lnTo>
                  <a:pt x="1174030" y="393838"/>
                </a:lnTo>
                <a:lnTo>
                  <a:pt x="1147492" y="433642"/>
                </a:lnTo>
                <a:lnTo>
                  <a:pt x="1122866" y="474407"/>
                </a:lnTo>
                <a:lnTo>
                  <a:pt x="1100190" y="516022"/>
                </a:lnTo>
                <a:lnTo>
                  <a:pt x="1079500" y="558376"/>
                </a:lnTo>
                <a:lnTo>
                  <a:pt x="1060832" y="601357"/>
                </a:lnTo>
                <a:lnTo>
                  <a:pt x="1044223" y="644854"/>
                </a:lnTo>
                <a:lnTo>
                  <a:pt x="1029711" y="688755"/>
                </a:lnTo>
                <a:lnTo>
                  <a:pt x="1017330" y="732949"/>
                </a:lnTo>
                <a:lnTo>
                  <a:pt x="1007119" y="777323"/>
                </a:lnTo>
                <a:lnTo>
                  <a:pt x="999113" y="821768"/>
                </a:lnTo>
                <a:lnTo>
                  <a:pt x="993349" y="866171"/>
                </a:lnTo>
                <a:lnTo>
                  <a:pt x="989864" y="910420"/>
                </a:lnTo>
                <a:lnTo>
                  <a:pt x="988694" y="954404"/>
                </a:lnTo>
                <a:lnTo>
                  <a:pt x="991192" y="1009143"/>
                </a:lnTo>
                <a:lnTo>
                  <a:pt x="998525" y="1060607"/>
                </a:lnTo>
                <a:lnTo>
                  <a:pt x="1010457" y="1108672"/>
                </a:lnTo>
                <a:lnTo>
                  <a:pt x="1026750" y="1153213"/>
                </a:lnTo>
                <a:lnTo>
                  <a:pt x="1047167" y="1194105"/>
                </a:lnTo>
                <a:lnTo>
                  <a:pt x="1071470" y="1231224"/>
                </a:lnTo>
                <a:lnTo>
                  <a:pt x="1099423" y="1264443"/>
                </a:lnTo>
                <a:lnTo>
                  <a:pt x="1130786" y="1293639"/>
                </a:lnTo>
                <a:lnTo>
                  <a:pt x="1165324" y="1318686"/>
                </a:lnTo>
                <a:lnTo>
                  <a:pt x="1202799" y="1339459"/>
                </a:lnTo>
                <a:lnTo>
                  <a:pt x="1242972" y="1355833"/>
                </a:lnTo>
                <a:lnTo>
                  <a:pt x="1285608" y="1367684"/>
                </a:lnTo>
                <a:lnTo>
                  <a:pt x="1330468" y="1374886"/>
                </a:lnTo>
                <a:lnTo>
                  <a:pt x="1377314" y="1377314"/>
                </a:lnTo>
                <a:lnTo>
                  <a:pt x="1427506" y="1374054"/>
                </a:lnTo>
                <a:lnTo>
                  <a:pt x="1474999" y="1364562"/>
                </a:lnTo>
                <a:lnTo>
                  <a:pt x="1519475" y="1349275"/>
                </a:lnTo>
                <a:lnTo>
                  <a:pt x="1560618" y="1328631"/>
                </a:lnTo>
                <a:lnTo>
                  <a:pt x="1598109" y="1303066"/>
                </a:lnTo>
                <a:lnTo>
                  <a:pt x="1631632" y="1273016"/>
                </a:lnTo>
                <a:lnTo>
                  <a:pt x="1660868" y="1238918"/>
                </a:lnTo>
                <a:lnTo>
                  <a:pt x="1685501" y="1201208"/>
                </a:lnTo>
                <a:lnTo>
                  <a:pt x="1705213" y="1160323"/>
                </a:lnTo>
                <a:lnTo>
                  <a:pt x="1719685" y="1116700"/>
                </a:lnTo>
                <a:lnTo>
                  <a:pt x="1728602" y="1070775"/>
                </a:lnTo>
                <a:lnTo>
                  <a:pt x="1731645" y="1022985"/>
                </a:lnTo>
                <a:lnTo>
                  <a:pt x="1728592" y="972739"/>
                </a:lnTo>
                <a:lnTo>
                  <a:pt x="1719691" y="925095"/>
                </a:lnTo>
                <a:lnTo>
                  <a:pt x="1705328" y="880389"/>
                </a:lnTo>
                <a:lnTo>
                  <a:pt x="1685890" y="838954"/>
                </a:lnTo>
                <a:lnTo>
                  <a:pt x="1661763" y="801126"/>
                </a:lnTo>
                <a:lnTo>
                  <a:pt x="1633334" y="767239"/>
                </a:lnTo>
                <a:lnTo>
                  <a:pt x="1600990" y="737630"/>
                </a:lnTo>
                <a:lnTo>
                  <a:pt x="1565115" y="712631"/>
                </a:lnTo>
                <a:lnTo>
                  <a:pt x="1526098" y="692579"/>
                </a:lnTo>
                <a:lnTo>
                  <a:pt x="1484324" y="677809"/>
                </a:lnTo>
                <a:lnTo>
                  <a:pt x="1440179" y="668654"/>
                </a:lnTo>
                <a:lnTo>
                  <a:pt x="1411069" y="662047"/>
                </a:lnTo>
                <a:lnTo>
                  <a:pt x="1391602" y="650081"/>
                </a:lnTo>
                <a:lnTo>
                  <a:pt x="1380708" y="631686"/>
                </a:lnTo>
                <a:lnTo>
                  <a:pt x="1377314" y="605789"/>
                </a:lnTo>
                <a:lnTo>
                  <a:pt x="1379126" y="559883"/>
                </a:lnTo>
                <a:lnTo>
                  <a:pt x="1384494" y="513774"/>
                </a:lnTo>
                <a:lnTo>
                  <a:pt x="1393317" y="467715"/>
                </a:lnTo>
                <a:lnTo>
                  <a:pt x="1405492" y="421961"/>
                </a:lnTo>
                <a:lnTo>
                  <a:pt x="1420918" y="376766"/>
                </a:lnTo>
                <a:lnTo>
                  <a:pt x="1439494" y="332384"/>
                </a:lnTo>
                <a:lnTo>
                  <a:pt x="1461118" y="289068"/>
                </a:lnTo>
                <a:lnTo>
                  <a:pt x="1485688" y="247074"/>
                </a:lnTo>
                <a:lnTo>
                  <a:pt x="1513103" y="206654"/>
                </a:lnTo>
                <a:lnTo>
                  <a:pt x="1543261" y="168063"/>
                </a:lnTo>
                <a:lnTo>
                  <a:pt x="1576061" y="131555"/>
                </a:lnTo>
                <a:lnTo>
                  <a:pt x="1611527" y="97278"/>
                </a:lnTo>
                <a:lnTo>
                  <a:pt x="1649179" y="65802"/>
                </a:lnTo>
                <a:lnTo>
                  <a:pt x="1689294" y="37067"/>
                </a:lnTo>
                <a:lnTo>
                  <a:pt x="1731645" y="11429"/>
                </a:lnTo>
                <a:lnTo>
                  <a:pt x="1725929" y="0"/>
                </a:lnTo>
                <a:close/>
              </a:path>
              <a:path w="1731645" h="1377314">
                <a:moveTo>
                  <a:pt x="742950" y="0"/>
                </a:moveTo>
                <a:lnTo>
                  <a:pt x="693450" y="14633"/>
                </a:lnTo>
                <a:lnTo>
                  <a:pt x="645307" y="31789"/>
                </a:lnTo>
                <a:lnTo>
                  <a:pt x="598561" y="51356"/>
                </a:lnTo>
                <a:lnTo>
                  <a:pt x="553253" y="73223"/>
                </a:lnTo>
                <a:lnTo>
                  <a:pt x="509422" y="97278"/>
                </a:lnTo>
                <a:lnTo>
                  <a:pt x="467109" y="123409"/>
                </a:lnTo>
                <a:lnTo>
                  <a:pt x="426352" y="151506"/>
                </a:lnTo>
                <a:lnTo>
                  <a:pt x="387194" y="181456"/>
                </a:lnTo>
                <a:lnTo>
                  <a:pt x="349673" y="213148"/>
                </a:lnTo>
                <a:lnTo>
                  <a:pt x="313829" y="246471"/>
                </a:lnTo>
                <a:lnTo>
                  <a:pt x="279704" y="281313"/>
                </a:lnTo>
                <a:lnTo>
                  <a:pt x="247336" y="317562"/>
                </a:lnTo>
                <a:lnTo>
                  <a:pt x="216766" y="355108"/>
                </a:lnTo>
                <a:lnTo>
                  <a:pt x="188034" y="393838"/>
                </a:lnTo>
                <a:lnTo>
                  <a:pt x="161180" y="433642"/>
                </a:lnTo>
                <a:lnTo>
                  <a:pt x="136244" y="474407"/>
                </a:lnTo>
                <a:lnTo>
                  <a:pt x="113266" y="516022"/>
                </a:lnTo>
                <a:lnTo>
                  <a:pt x="92286" y="558376"/>
                </a:lnTo>
                <a:lnTo>
                  <a:pt x="73345" y="601357"/>
                </a:lnTo>
                <a:lnTo>
                  <a:pt x="56482" y="644854"/>
                </a:lnTo>
                <a:lnTo>
                  <a:pt x="41737" y="688755"/>
                </a:lnTo>
                <a:lnTo>
                  <a:pt x="29151" y="732949"/>
                </a:lnTo>
                <a:lnTo>
                  <a:pt x="18763" y="777323"/>
                </a:lnTo>
                <a:lnTo>
                  <a:pt x="10614" y="821768"/>
                </a:lnTo>
                <a:lnTo>
                  <a:pt x="4744" y="866171"/>
                </a:lnTo>
                <a:lnTo>
                  <a:pt x="1192" y="910420"/>
                </a:lnTo>
                <a:lnTo>
                  <a:pt x="0" y="954404"/>
                </a:lnTo>
                <a:lnTo>
                  <a:pt x="2578" y="1009143"/>
                </a:lnTo>
                <a:lnTo>
                  <a:pt x="10130" y="1060607"/>
                </a:lnTo>
                <a:lnTo>
                  <a:pt x="22380" y="1108672"/>
                </a:lnTo>
                <a:lnTo>
                  <a:pt x="39055" y="1153213"/>
                </a:lnTo>
                <a:lnTo>
                  <a:pt x="59878" y="1194105"/>
                </a:lnTo>
                <a:lnTo>
                  <a:pt x="84575" y="1231224"/>
                </a:lnTo>
                <a:lnTo>
                  <a:pt x="112871" y="1264443"/>
                </a:lnTo>
                <a:lnTo>
                  <a:pt x="144491" y="1293639"/>
                </a:lnTo>
                <a:lnTo>
                  <a:pt x="179160" y="1318686"/>
                </a:lnTo>
                <a:lnTo>
                  <a:pt x="216603" y="1339459"/>
                </a:lnTo>
                <a:lnTo>
                  <a:pt x="256546" y="1355833"/>
                </a:lnTo>
                <a:lnTo>
                  <a:pt x="298712" y="1367684"/>
                </a:lnTo>
                <a:lnTo>
                  <a:pt x="342829" y="1374886"/>
                </a:lnTo>
                <a:lnTo>
                  <a:pt x="388619" y="1377314"/>
                </a:lnTo>
                <a:lnTo>
                  <a:pt x="438923" y="1374054"/>
                </a:lnTo>
                <a:lnTo>
                  <a:pt x="486727" y="1364562"/>
                </a:lnTo>
                <a:lnTo>
                  <a:pt x="531673" y="1349275"/>
                </a:lnTo>
                <a:lnTo>
                  <a:pt x="573404" y="1328631"/>
                </a:lnTo>
                <a:lnTo>
                  <a:pt x="611564" y="1303066"/>
                </a:lnTo>
                <a:lnTo>
                  <a:pt x="645794" y="1273016"/>
                </a:lnTo>
                <a:lnTo>
                  <a:pt x="675739" y="1238918"/>
                </a:lnTo>
                <a:lnTo>
                  <a:pt x="701039" y="1201208"/>
                </a:lnTo>
                <a:lnTo>
                  <a:pt x="721340" y="1160323"/>
                </a:lnTo>
                <a:lnTo>
                  <a:pt x="736282" y="1116700"/>
                </a:lnTo>
                <a:lnTo>
                  <a:pt x="745509" y="1070775"/>
                </a:lnTo>
                <a:lnTo>
                  <a:pt x="748664" y="1022985"/>
                </a:lnTo>
                <a:lnTo>
                  <a:pt x="745612" y="972739"/>
                </a:lnTo>
                <a:lnTo>
                  <a:pt x="736711" y="925095"/>
                </a:lnTo>
                <a:lnTo>
                  <a:pt x="722348" y="880389"/>
                </a:lnTo>
                <a:lnTo>
                  <a:pt x="702910" y="838954"/>
                </a:lnTo>
                <a:lnTo>
                  <a:pt x="678783" y="801126"/>
                </a:lnTo>
                <a:lnTo>
                  <a:pt x="650354" y="767239"/>
                </a:lnTo>
                <a:lnTo>
                  <a:pt x="618010" y="737630"/>
                </a:lnTo>
                <a:lnTo>
                  <a:pt x="582135" y="712631"/>
                </a:lnTo>
                <a:lnTo>
                  <a:pt x="543118" y="692579"/>
                </a:lnTo>
                <a:lnTo>
                  <a:pt x="501344" y="677809"/>
                </a:lnTo>
                <a:lnTo>
                  <a:pt x="425678" y="662047"/>
                </a:lnTo>
                <a:lnTo>
                  <a:pt x="406479" y="650081"/>
                </a:lnTo>
                <a:lnTo>
                  <a:pt x="396924" y="631686"/>
                </a:lnTo>
                <a:lnTo>
                  <a:pt x="394334" y="605789"/>
                </a:lnTo>
                <a:lnTo>
                  <a:pt x="396146" y="559883"/>
                </a:lnTo>
                <a:lnTo>
                  <a:pt x="401514" y="513774"/>
                </a:lnTo>
                <a:lnTo>
                  <a:pt x="410336" y="467715"/>
                </a:lnTo>
                <a:lnTo>
                  <a:pt x="422512" y="421961"/>
                </a:lnTo>
                <a:lnTo>
                  <a:pt x="437938" y="376766"/>
                </a:lnTo>
                <a:lnTo>
                  <a:pt x="456514" y="332384"/>
                </a:lnTo>
                <a:lnTo>
                  <a:pt x="478138" y="289068"/>
                </a:lnTo>
                <a:lnTo>
                  <a:pt x="502708" y="247074"/>
                </a:lnTo>
                <a:lnTo>
                  <a:pt x="530123" y="206654"/>
                </a:lnTo>
                <a:lnTo>
                  <a:pt x="560281" y="168063"/>
                </a:lnTo>
                <a:lnTo>
                  <a:pt x="593081" y="131555"/>
                </a:lnTo>
                <a:lnTo>
                  <a:pt x="628547" y="97278"/>
                </a:lnTo>
                <a:lnTo>
                  <a:pt x="666199" y="65802"/>
                </a:lnTo>
                <a:lnTo>
                  <a:pt x="706314" y="37067"/>
                </a:lnTo>
                <a:lnTo>
                  <a:pt x="748664" y="11429"/>
                </a:lnTo>
                <a:lnTo>
                  <a:pt x="742950" y="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5C18B212-CBED-4C1B-815C-71ABB53F78C4}"/>
              </a:ext>
            </a:extLst>
          </p:cNvPr>
          <p:cNvSpPr/>
          <p:nvPr/>
        </p:nvSpPr>
        <p:spPr bwMode="gray">
          <a:xfrm rot="10800000">
            <a:off x="10991175" y="4619267"/>
            <a:ext cx="865356" cy="688286"/>
          </a:xfrm>
          <a:custGeom>
            <a:avLst/>
            <a:gdLst/>
            <a:ahLst/>
            <a:cxnLst/>
            <a:rect l="l" t="t" r="r" b="b"/>
            <a:pathLst>
              <a:path w="1731645" h="1377314">
                <a:moveTo>
                  <a:pt x="1725929" y="0"/>
                </a:moveTo>
                <a:lnTo>
                  <a:pt x="1676453" y="14633"/>
                </a:lnTo>
                <a:lnTo>
                  <a:pt x="1628376" y="31789"/>
                </a:lnTo>
                <a:lnTo>
                  <a:pt x="1581737" y="51356"/>
                </a:lnTo>
                <a:lnTo>
                  <a:pt x="1536572" y="73223"/>
                </a:lnTo>
                <a:lnTo>
                  <a:pt x="1492918" y="97278"/>
                </a:lnTo>
                <a:lnTo>
                  <a:pt x="1450810" y="123409"/>
                </a:lnTo>
                <a:lnTo>
                  <a:pt x="1410286" y="151506"/>
                </a:lnTo>
                <a:lnTo>
                  <a:pt x="1371382" y="181456"/>
                </a:lnTo>
                <a:lnTo>
                  <a:pt x="1334135" y="213148"/>
                </a:lnTo>
                <a:lnTo>
                  <a:pt x="1298581" y="246471"/>
                </a:lnTo>
                <a:lnTo>
                  <a:pt x="1264757" y="281313"/>
                </a:lnTo>
                <a:lnTo>
                  <a:pt x="1232699" y="317562"/>
                </a:lnTo>
                <a:lnTo>
                  <a:pt x="1202445" y="355108"/>
                </a:lnTo>
                <a:lnTo>
                  <a:pt x="1174030" y="393838"/>
                </a:lnTo>
                <a:lnTo>
                  <a:pt x="1147492" y="433642"/>
                </a:lnTo>
                <a:lnTo>
                  <a:pt x="1122866" y="474407"/>
                </a:lnTo>
                <a:lnTo>
                  <a:pt x="1100190" y="516022"/>
                </a:lnTo>
                <a:lnTo>
                  <a:pt x="1079500" y="558376"/>
                </a:lnTo>
                <a:lnTo>
                  <a:pt x="1060832" y="601357"/>
                </a:lnTo>
                <a:lnTo>
                  <a:pt x="1044223" y="644854"/>
                </a:lnTo>
                <a:lnTo>
                  <a:pt x="1029711" y="688755"/>
                </a:lnTo>
                <a:lnTo>
                  <a:pt x="1017330" y="732949"/>
                </a:lnTo>
                <a:lnTo>
                  <a:pt x="1007119" y="777323"/>
                </a:lnTo>
                <a:lnTo>
                  <a:pt x="999113" y="821768"/>
                </a:lnTo>
                <a:lnTo>
                  <a:pt x="993349" y="866171"/>
                </a:lnTo>
                <a:lnTo>
                  <a:pt x="989864" y="910420"/>
                </a:lnTo>
                <a:lnTo>
                  <a:pt x="988694" y="954404"/>
                </a:lnTo>
                <a:lnTo>
                  <a:pt x="991192" y="1009143"/>
                </a:lnTo>
                <a:lnTo>
                  <a:pt x="998525" y="1060607"/>
                </a:lnTo>
                <a:lnTo>
                  <a:pt x="1010457" y="1108672"/>
                </a:lnTo>
                <a:lnTo>
                  <a:pt x="1026750" y="1153213"/>
                </a:lnTo>
                <a:lnTo>
                  <a:pt x="1047167" y="1194105"/>
                </a:lnTo>
                <a:lnTo>
                  <a:pt x="1071470" y="1231224"/>
                </a:lnTo>
                <a:lnTo>
                  <a:pt x="1099423" y="1264443"/>
                </a:lnTo>
                <a:lnTo>
                  <a:pt x="1130786" y="1293639"/>
                </a:lnTo>
                <a:lnTo>
                  <a:pt x="1165324" y="1318686"/>
                </a:lnTo>
                <a:lnTo>
                  <a:pt x="1202799" y="1339459"/>
                </a:lnTo>
                <a:lnTo>
                  <a:pt x="1242972" y="1355833"/>
                </a:lnTo>
                <a:lnTo>
                  <a:pt x="1285608" y="1367684"/>
                </a:lnTo>
                <a:lnTo>
                  <a:pt x="1330468" y="1374886"/>
                </a:lnTo>
                <a:lnTo>
                  <a:pt x="1377314" y="1377314"/>
                </a:lnTo>
                <a:lnTo>
                  <a:pt x="1427506" y="1374054"/>
                </a:lnTo>
                <a:lnTo>
                  <a:pt x="1474999" y="1364562"/>
                </a:lnTo>
                <a:lnTo>
                  <a:pt x="1519475" y="1349275"/>
                </a:lnTo>
                <a:lnTo>
                  <a:pt x="1560618" y="1328631"/>
                </a:lnTo>
                <a:lnTo>
                  <a:pt x="1598109" y="1303066"/>
                </a:lnTo>
                <a:lnTo>
                  <a:pt x="1631632" y="1273016"/>
                </a:lnTo>
                <a:lnTo>
                  <a:pt x="1660868" y="1238918"/>
                </a:lnTo>
                <a:lnTo>
                  <a:pt x="1685501" y="1201208"/>
                </a:lnTo>
                <a:lnTo>
                  <a:pt x="1705213" y="1160323"/>
                </a:lnTo>
                <a:lnTo>
                  <a:pt x="1719685" y="1116700"/>
                </a:lnTo>
                <a:lnTo>
                  <a:pt x="1728602" y="1070775"/>
                </a:lnTo>
                <a:lnTo>
                  <a:pt x="1731645" y="1022985"/>
                </a:lnTo>
                <a:lnTo>
                  <a:pt x="1728592" y="972739"/>
                </a:lnTo>
                <a:lnTo>
                  <a:pt x="1719691" y="925095"/>
                </a:lnTo>
                <a:lnTo>
                  <a:pt x="1705328" y="880389"/>
                </a:lnTo>
                <a:lnTo>
                  <a:pt x="1685890" y="838954"/>
                </a:lnTo>
                <a:lnTo>
                  <a:pt x="1661763" y="801126"/>
                </a:lnTo>
                <a:lnTo>
                  <a:pt x="1633334" y="767239"/>
                </a:lnTo>
                <a:lnTo>
                  <a:pt x="1600990" y="737630"/>
                </a:lnTo>
                <a:lnTo>
                  <a:pt x="1565115" y="712631"/>
                </a:lnTo>
                <a:lnTo>
                  <a:pt x="1526098" y="692579"/>
                </a:lnTo>
                <a:lnTo>
                  <a:pt x="1484324" y="677809"/>
                </a:lnTo>
                <a:lnTo>
                  <a:pt x="1440179" y="668654"/>
                </a:lnTo>
                <a:lnTo>
                  <a:pt x="1411069" y="662047"/>
                </a:lnTo>
                <a:lnTo>
                  <a:pt x="1391602" y="650081"/>
                </a:lnTo>
                <a:lnTo>
                  <a:pt x="1380708" y="631686"/>
                </a:lnTo>
                <a:lnTo>
                  <a:pt x="1377314" y="605789"/>
                </a:lnTo>
                <a:lnTo>
                  <a:pt x="1379126" y="559883"/>
                </a:lnTo>
                <a:lnTo>
                  <a:pt x="1384494" y="513774"/>
                </a:lnTo>
                <a:lnTo>
                  <a:pt x="1393317" y="467715"/>
                </a:lnTo>
                <a:lnTo>
                  <a:pt x="1405492" y="421961"/>
                </a:lnTo>
                <a:lnTo>
                  <a:pt x="1420918" y="376766"/>
                </a:lnTo>
                <a:lnTo>
                  <a:pt x="1439494" y="332384"/>
                </a:lnTo>
                <a:lnTo>
                  <a:pt x="1461118" y="289068"/>
                </a:lnTo>
                <a:lnTo>
                  <a:pt x="1485688" y="247074"/>
                </a:lnTo>
                <a:lnTo>
                  <a:pt x="1513103" y="206654"/>
                </a:lnTo>
                <a:lnTo>
                  <a:pt x="1543261" y="168063"/>
                </a:lnTo>
                <a:lnTo>
                  <a:pt x="1576061" y="131555"/>
                </a:lnTo>
                <a:lnTo>
                  <a:pt x="1611527" y="97278"/>
                </a:lnTo>
                <a:lnTo>
                  <a:pt x="1649179" y="65802"/>
                </a:lnTo>
                <a:lnTo>
                  <a:pt x="1689294" y="37067"/>
                </a:lnTo>
                <a:lnTo>
                  <a:pt x="1731645" y="11429"/>
                </a:lnTo>
                <a:lnTo>
                  <a:pt x="1725929" y="0"/>
                </a:lnTo>
                <a:close/>
              </a:path>
              <a:path w="1731645" h="1377314">
                <a:moveTo>
                  <a:pt x="742950" y="0"/>
                </a:moveTo>
                <a:lnTo>
                  <a:pt x="693450" y="14633"/>
                </a:lnTo>
                <a:lnTo>
                  <a:pt x="645307" y="31789"/>
                </a:lnTo>
                <a:lnTo>
                  <a:pt x="598561" y="51356"/>
                </a:lnTo>
                <a:lnTo>
                  <a:pt x="553253" y="73223"/>
                </a:lnTo>
                <a:lnTo>
                  <a:pt x="509422" y="97278"/>
                </a:lnTo>
                <a:lnTo>
                  <a:pt x="467109" y="123409"/>
                </a:lnTo>
                <a:lnTo>
                  <a:pt x="426352" y="151506"/>
                </a:lnTo>
                <a:lnTo>
                  <a:pt x="387194" y="181456"/>
                </a:lnTo>
                <a:lnTo>
                  <a:pt x="349673" y="213148"/>
                </a:lnTo>
                <a:lnTo>
                  <a:pt x="313829" y="246471"/>
                </a:lnTo>
                <a:lnTo>
                  <a:pt x="279704" y="281313"/>
                </a:lnTo>
                <a:lnTo>
                  <a:pt x="247336" y="317562"/>
                </a:lnTo>
                <a:lnTo>
                  <a:pt x="216766" y="355108"/>
                </a:lnTo>
                <a:lnTo>
                  <a:pt x="188034" y="393838"/>
                </a:lnTo>
                <a:lnTo>
                  <a:pt x="161180" y="433642"/>
                </a:lnTo>
                <a:lnTo>
                  <a:pt x="136244" y="474407"/>
                </a:lnTo>
                <a:lnTo>
                  <a:pt x="113266" y="516022"/>
                </a:lnTo>
                <a:lnTo>
                  <a:pt x="92286" y="558376"/>
                </a:lnTo>
                <a:lnTo>
                  <a:pt x="73345" y="601357"/>
                </a:lnTo>
                <a:lnTo>
                  <a:pt x="56482" y="644854"/>
                </a:lnTo>
                <a:lnTo>
                  <a:pt x="41737" y="688755"/>
                </a:lnTo>
                <a:lnTo>
                  <a:pt x="29151" y="732949"/>
                </a:lnTo>
                <a:lnTo>
                  <a:pt x="18763" y="777323"/>
                </a:lnTo>
                <a:lnTo>
                  <a:pt x="10614" y="821768"/>
                </a:lnTo>
                <a:lnTo>
                  <a:pt x="4744" y="866171"/>
                </a:lnTo>
                <a:lnTo>
                  <a:pt x="1192" y="910420"/>
                </a:lnTo>
                <a:lnTo>
                  <a:pt x="0" y="954404"/>
                </a:lnTo>
                <a:lnTo>
                  <a:pt x="2578" y="1009143"/>
                </a:lnTo>
                <a:lnTo>
                  <a:pt x="10130" y="1060607"/>
                </a:lnTo>
                <a:lnTo>
                  <a:pt x="22380" y="1108672"/>
                </a:lnTo>
                <a:lnTo>
                  <a:pt x="39055" y="1153213"/>
                </a:lnTo>
                <a:lnTo>
                  <a:pt x="59878" y="1194105"/>
                </a:lnTo>
                <a:lnTo>
                  <a:pt x="84575" y="1231224"/>
                </a:lnTo>
                <a:lnTo>
                  <a:pt x="112871" y="1264443"/>
                </a:lnTo>
                <a:lnTo>
                  <a:pt x="144491" y="1293639"/>
                </a:lnTo>
                <a:lnTo>
                  <a:pt x="179160" y="1318686"/>
                </a:lnTo>
                <a:lnTo>
                  <a:pt x="216603" y="1339459"/>
                </a:lnTo>
                <a:lnTo>
                  <a:pt x="256546" y="1355833"/>
                </a:lnTo>
                <a:lnTo>
                  <a:pt x="298712" y="1367684"/>
                </a:lnTo>
                <a:lnTo>
                  <a:pt x="342829" y="1374886"/>
                </a:lnTo>
                <a:lnTo>
                  <a:pt x="388619" y="1377314"/>
                </a:lnTo>
                <a:lnTo>
                  <a:pt x="438923" y="1374054"/>
                </a:lnTo>
                <a:lnTo>
                  <a:pt x="486727" y="1364562"/>
                </a:lnTo>
                <a:lnTo>
                  <a:pt x="531673" y="1349275"/>
                </a:lnTo>
                <a:lnTo>
                  <a:pt x="573404" y="1328631"/>
                </a:lnTo>
                <a:lnTo>
                  <a:pt x="611564" y="1303066"/>
                </a:lnTo>
                <a:lnTo>
                  <a:pt x="645794" y="1273016"/>
                </a:lnTo>
                <a:lnTo>
                  <a:pt x="675739" y="1238918"/>
                </a:lnTo>
                <a:lnTo>
                  <a:pt x="701039" y="1201208"/>
                </a:lnTo>
                <a:lnTo>
                  <a:pt x="721340" y="1160323"/>
                </a:lnTo>
                <a:lnTo>
                  <a:pt x="736282" y="1116700"/>
                </a:lnTo>
                <a:lnTo>
                  <a:pt x="745509" y="1070775"/>
                </a:lnTo>
                <a:lnTo>
                  <a:pt x="748664" y="1022985"/>
                </a:lnTo>
                <a:lnTo>
                  <a:pt x="745612" y="972739"/>
                </a:lnTo>
                <a:lnTo>
                  <a:pt x="736711" y="925095"/>
                </a:lnTo>
                <a:lnTo>
                  <a:pt x="722348" y="880389"/>
                </a:lnTo>
                <a:lnTo>
                  <a:pt x="702910" y="838954"/>
                </a:lnTo>
                <a:lnTo>
                  <a:pt x="678783" y="801126"/>
                </a:lnTo>
                <a:lnTo>
                  <a:pt x="650354" y="767239"/>
                </a:lnTo>
                <a:lnTo>
                  <a:pt x="618010" y="737630"/>
                </a:lnTo>
                <a:lnTo>
                  <a:pt x="582135" y="712631"/>
                </a:lnTo>
                <a:lnTo>
                  <a:pt x="543118" y="692579"/>
                </a:lnTo>
                <a:lnTo>
                  <a:pt x="501344" y="677809"/>
                </a:lnTo>
                <a:lnTo>
                  <a:pt x="425678" y="662047"/>
                </a:lnTo>
                <a:lnTo>
                  <a:pt x="406479" y="650081"/>
                </a:lnTo>
                <a:lnTo>
                  <a:pt x="396924" y="631686"/>
                </a:lnTo>
                <a:lnTo>
                  <a:pt x="394334" y="605789"/>
                </a:lnTo>
                <a:lnTo>
                  <a:pt x="396146" y="559883"/>
                </a:lnTo>
                <a:lnTo>
                  <a:pt x="401514" y="513774"/>
                </a:lnTo>
                <a:lnTo>
                  <a:pt x="410336" y="467715"/>
                </a:lnTo>
                <a:lnTo>
                  <a:pt x="422512" y="421961"/>
                </a:lnTo>
                <a:lnTo>
                  <a:pt x="437938" y="376766"/>
                </a:lnTo>
                <a:lnTo>
                  <a:pt x="456514" y="332384"/>
                </a:lnTo>
                <a:lnTo>
                  <a:pt x="478138" y="289068"/>
                </a:lnTo>
                <a:lnTo>
                  <a:pt x="502708" y="247074"/>
                </a:lnTo>
                <a:lnTo>
                  <a:pt x="530123" y="206654"/>
                </a:lnTo>
                <a:lnTo>
                  <a:pt x="560281" y="168063"/>
                </a:lnTo>
                <a:lnTo>
                  <a:pt x="593081" y="131555"/>
                </a:lnTo>
                <a:lnTo>
                  <a:pt x="628547" y="97278"/>
                </a:lnTo>
                <a:lnTo>
                  <a:pt x="666199" y="65802"/>
                </a:lnTo>
                <a:lnTo>
                  <a:pt x="706314" y="37067"/>
                </a:lnTo>
                <a:lnTo>
                  <a:pt x="748664" y="11429"/>
                </a:lnTo>
                <a:lnTo>
                  <a:pt x="742950" y="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52904D-C9ED-459D-8731-7F8CE21860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570868"/>
            <a:ext cx="5153237" cy="225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19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uilding, outdoor, street&#10;&#10;Description automatically generated">
            <a:extLst>
              <a:ext uri="{FF2B5EF4-FFF2-40B4-BE49-F238E27FC236}">
                <a16:creationId xmlns:a16="http://schemas.microsoft.com/office/drawing/2014/main" id="{BF7F9B75-6FE1-4BBC-8CC6-1BDC6AE0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581" y="0"/>
            <a:ext cx="4748094" cy="68580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D37792-57F4-4CC0-8468-A1540CDD5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5488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D37792-57F4-4CC0-8468-A1540CDD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bject 10">
            <a:extLst>
              <a:ext uri="{FF2B5EF4-FFF2-40B4-BE49-F238E27FC236}">
                <a16:creationId xmlns:a16="http://schemas.microsoft.com/office/drawing/2014/main" id="{7769C155-C2EC-4A76-9F0D-560512C246B6}"/>
              </a:ext>
            </a:extLst>
          </p:cNvPr>
          <p:cNvSpPr/>
          <p:nvPr/>
        </p:nvSpPr>
        <p:spPr bwMode="gray">
          <a:xfrm>
            <a:off x="496496" y="1948710"/>
            <a:ext cx="865356" cy="688286"/>
          </a:xfrm>
          <a:custGeom>
            <a:avLst/>
            <a:gdLst/>
            <a:ahLst/>
            <a:cxnLst/>
            <a:rect l="l" t="t" r="r" b="b"/>
            <a:pathLst>
              <a:path w="1731645" h="1377314">
                <a:moveTo>
                  <a:pt x="1725929" y="0"/>
                </a:moveTo>
                <a:lnTo>
                  <a:pt x="1676453" y="14633"/>
                </a:lnTo>
                <a:lnTo>
                  <a:pt x="1628376" y="31789"/>
                </a:lnTo>
                <a:lnTo>
                  <a:pt x="1581737" y="51356"/>
                </a:lnTo>
                <a:lnTo>
                  <a:pt x="1536572" y="73223"/>
                </a:lnTo>
                <a:lnTo>
                  <a:pt x="1492918" y="97278"/>
                </a:lnTo>
                <a:lnTo>
                  <a:pt x="1450810" y="123409"/>
                </a:lnTo>
                <a:lnTo>
                  <a:pt x="1410286" y="151506"/>
                </a:lnTo>
                <a:lnTo>
                  <a:pt x="1371382" y="181456"/>
                </a:lnTo>
                <a:lnTo>
                  <a:pt x="1334135" y="213148"/>
                </a:lnTo>
                <a:lnTo>
                  <a:pt x="1298581" y="246471"/>
                </a:lnTo>
                <a:lnTo>
                  <a:pt x="1264757" y="281313"/>
                </a:lnTo>
                <a:lnTo>
                  <a:pt x="1232699" y="317562"/>
                </a:lnTo>
                <a:lnTo>
                  <a:pt x="1202445" y="355108"/>
                </a:lnTo>
                <a:lnTo>
                  <a:pt x="1174030" y="393838"/>
                </a:lnTo>
                <a:lnTo>
                  <a:pt x="1147492" y="433642"/>
                </a:lnTo>
                <a:lnTo>
                  <a:pt x="1122866" y="474407"/>
                </a:lnTo>
                <a:lnTo>
                  <a:pt x="1100190" y="516022"/>
                </a:lnTo>
                <a:lnTo>
                  <a:pt x="1079500" y="558376"/>
                </a:lnTo>
                <a:lnTo>
                  <a:pt x="1060832" y="601357"/>
                </a:lnTo>
                <a:lnTo>
                  <a:pt x="1044223" y="644854"/>
                </a:lnTo>
                <a:lnTo>
                  <a:pt x="1029711" y="688755"/>
                </a:lnTo>
                <a:lnTo>
                  <a:pt x="1017330" y="732949"/>
                </a:lnTo>
                <a:lnTo>
                  <a:pt x="1007119" y="777323"/>
                </a:lnTo>
                <a:lnTo>
                  <a:pt x="999113" y="821768"/>
                </a:lnTo>
                <a:lnTo>
                  <a:pt x="993349" y="866171"/>
                </a:lnTo>
                <a:lnTo>
                  <a:pt x="989864" y="910420"/>
                </a:lnTo>
                <a:lnTo>
                  <a:pt x="988694" y="954404"/>
                </a:lnTo>
                <a:lnTo>
                  <a:pt x="991192" y="1009143"/>
                </a:lnTo>
                <a:lnTo>
                  <a:pt x="998525" y="1060607"/>
                </a:lnTo>
                <a:lnTo>
                  <a:pt x="1010457" y="1108672"/>
                </a:lnTo>
                <a:lnTo>
                  <a:pt x="1026750" y="1153213"/>
                </a:lnTo>
                <a:lnTo>
                  <a:pt x="1047167" y="1194105"/>
                </a:lnTo>
                <a:lnTo>
                  <a:pt x="1071470" y="1231224"/>
                </a:lnTo>
                <a:lnTo>
                  <a:pt x="1099423" y="1264443"/>
                </a:lnTo>
                <a:lnTo>
                  <a:pt x="1130786" y="1293639"/>
                </a:lnTo>
                <a:lnTo>
                  <a:pt x="1165324" y="1318686"/>
                </a:lnTo>
                <a:lnTo>
                  <a:pt x="1202799" y="1339459"/>
                </a:lnTo>
                <a:lnTo>
                  <a:pt x="1242972" y="1355833"/>
                </a:lnTo>
                <a:lnTo>
                  <a:pt x="1285608" y="1367684"/>
                </a:lnTo>
                <a:lnTo>
                  <a:pt x="1330468" y="1374886"/>
                </a:lnTo>
                <a:lnTo>
                  <a:pt x="1377314" y="1377314"/>
                </a:lnTo>
                <a:lnTo>
                  <a:pt x="1427506" y="1374054"/>
                </a:lnTo>
                <a:lnTo>
                  <a:pt x="1474999" y="1364562"/>
                </a:lnTo>
                <a:lnTo>
                  <a:pt x="1519475" y="1349275"/>
                </a:lnTo>
                <a:lnTo>
                  <a:pt x="1560618" y="1328631"/>
                </a:lnTo>
                <a:lnTo>
                  <a:pt x="1598109" y="1303066"/>
                </a:lnTo>
                <a:lnTo>
                  <a:pt x="1631632" y="1273016"/>
                </a:lnTo>
                <a:lnTo>
                  <a:pt x="1660868" y="1238918"/>
                </a:lnTo>
                <a:lnTo>
                  <a:pt x="1685501" y="1201208"/>
                </a:lnTo>
                <a:lnTo>
                  <a:pt x="1705213" y="1160323"/>
                </a:lnTo>
                <a:lnTo>
                  <a:pt x="1719685" y="1116700"/>
                </a:lnTo>
                <a:lnTo>
                  <a:pt x="1728602" y="1070775"/>
                </a:lnTo>
                <a:lnTo>
                  <a:pt x="1731645" y="1022985"/>
                </a:lnTo>
                <a:lnTo>
                  <a:pt x="1728592" y="972739"/>
                </a:lnTo>
                <a:lnTo>
                  <a:pt x="1719691" y="925095"/>
                </a:lnTo>
                <a:lnTo>
                  <a:pt x="1705328" y="880389"/>
                </a:lnTo>
                <a:lnTo>
                  <a:pt x="1685890" y="838954"/>
                </a:lnTo>
                <a:lnTo>
                  <a:pt x="1661763" y="801126"/>
                </a:lnTo>
                <a:lnTo>
                  <a:pt x="1633334" y="767239"/>
                </a:lnTo>
                <a:lnTo>
                  <a:pt x="1600990" y="737630"/>
                </a:lnTo>
                <a:lnTo>
                  <a:pt x="1565115" y="712631"/>
                </a:lnTo>
                <a:lnTo>
                  <a:pt x="1526098" y="692579"/>
                </a:lnTo>
                <a:lnTo>
                  <a:pt x="1484324" y="677809"/>
                </a:lnTo>
                <a:lnTo>
                  <a:pt x="1440179" y="668654"/>
                </a:lnTo>
                <a:lnTo>
                  <a:pt x="1411069" y="662047"/>
                </a:lnTo>
                <a:lnTo>
                  <a:pt x="1391602" y="650081"/>
                </a:lnTo>
                <a:lnTo>
                  <a:pt x="1380708" y="631686"/>
                </a:lnTo>
                <a:lnTo>
                  <a:pt x="1377314" y="605789"/>
                </a:lnTo>
                <a:lnTo>
                  <a:pt x="1379126" y="559883"/>
                </a:lnTo>
                <a:lnTo>
                  <a:pt x="1384494" y="513774"/>
                </a:lnTo>
                <a:lnTo>
                  <a:pt x="1393317" y="467715"/>
                </a:lnTo>
                <a:lnTo>
                  <a:pt x="1405492" y="421961"/>
                </a:lnTo>
                <a:lnTo>
                  <a:pt x="1420918" y="376766"/>
                </a:lnTo>
                <a:lnTo>
                  <a:pt x="1439494" y="332384"/>
                </a:lnTo>
                <a:lnTo>
                  <a:pt x="1461118" y="289068"/>
                </a:lnTo>
                <a:lnTo>
                  <a:pt x="1485688" y="247074"/>
                </a:lnTo>
                <a:lnTo>
                  <a:pt x="1513103" y="206654"/>
                </a:lnTo>
                <a:lnTo>
                  <a:pt x="1543261" y="168063"/>
                </a:lnTo>
                <a:lnTo>
                  <a:pt x="1576061" y="131555"/>
                </a:lnTo>
                <a:lnTo>
                  <a:pt x="1611527" y="97278"/>
                </a:lnTo>
                <a:lnTo>
                  <a:pt x="1649179" y="65802"/>
                </a:lnTo>
                <a:lnTo>
                  <a:pt x="1689294" y="37067"/>
                </a:lnTo>
                <a:lnTo>
                  <a:pt x="1731645" y="11429"/>
                </a:lnTo>
                <a:lnTo>
                  <a:pt x="1725929" y="0"/>
                </a:lnTo>
                <a:close/>
              </a:path>
              <a:path w="1731645" h="1377314">
                <a:moveTo>
                  <a:pt x="742950" y="0"/>
                </a:moveTo>
                <a:lnTo>
                  <a:pt x="693450" y="14633"/>
                </a:lnTo>
                <a:lnTo>
                  <a:pt x="645307" y="31789"/>
                </a:lnTo>
                <a:lnTo>
                  <a:pt x="598561" y="51356"/>
                </a:lnTo>
                <a:lnTo>
                  <a:pt x="553253" y="73223"/>
                </a:lnTo>
                <a:lnTo>
                  <a:pt x="509422" y="97278"/>
                </a:lnTo>
                <a:lnTo>
                  <a:pt x="467109" y="123409"/>
                </a:lnTo>
                <a:lnTo>
                  <a:pt x="426352" y="151506"/>
                </a:lnTo>
                <a:lnTo>
                  <a:pt x="387194" y="181456"/>
                </a:lnTo>
                <a:lnTo>
                  <a:pt x="349673" y="213148"/>
                </a:lnTo>
                <a:lnTo>
                  <a:pt x="313829" y="246471"/>
                </a:lnTo>
                <a:lnTo>
                  <a:pt x="279704" y="281313"/>
                </a:lnTo>
                <a:lnTo>
                  <a:pt x="247336" y="317562"/>
                </a:lnTo>
                <a:lnTo>
                  <a:pt x="216766" y="355108"/>
                </a:lnTo>
                <a:lnTo>
                  <a:pt x="188034" y="393838"/>
                </a:lnTo>
                <a:lnTo>
                  <a:pt x="161180" y="433642"/>
                </a:lnTo>
                <a:lnTo>
                  <a:pt x="136244" y="474407"/>
                </a:lnTo>
                <a:lnTo>
                  <a:pt x="113266" y="516022"/>
                </a:lnTo>
                <a:lnTo>
                  <a:pt x="92286" y="558376"/>
                </a:lnTo>
                <a:lnTo>
                  <a:pt x="73345" y="601357"/>
                </a:lnTo>
                <a:lnTo>
                  <a:pt x="56482" y="644854"/>
                </a:lnTo>
                <a:lnTo>
                  <a:pt x="41737" y="688755"/>
                </a:lnTo>
                <a:lnTo>
                  <a:pt x="29151" y="732949"/>
                </a:lnTo>
                <a:lnTo>
                  <a:pt x="18763" y="777323"/>
                </a:lnTo>
                <a:lnTo>
                  <a:pt x="10614" y="821768"/>
                </a:lnTo>
                <a:lnTo>
                  <a:pt x="4744" y="866171"/>
                </a:lnTo>
                <a:lnTo>
                  <a:pt x="1192" y="910420"/>
                </a:lnTo>
                <a:lnTo>
                  <a:pt x="0" y="954404"/>
                </a:lnTo>
                <a:lnTo>
                  <a:pt x="2578" y="1009143"/>
                </a:lnTo>
                <a:lnTo>
                  <a:pt x="10130" y="1060607"/>
                </a:lnTo>
                <a:lnTo>
                  <a:pt x="22380" y="1108672"/>
                </a:lnTo>
                <a:lnTo>
                  <a:pt x="39055" y="1153213"/>
                </a:lnTo>
                <a:lnTo>
                  <a:pt x="59878" y="1194105"/>
                </a:lnTo>
                <a:lnTo>
                  <a:pt x="84575" y="1231224"/>
                </a:lnTo>
                <a:lnTo>
                  <a:pt x="112871" y="1264443"/>
                </a:lnTo>
                <a:lnTo>
                  <a:pt x="144491" y="1293639"/>
                </a:lnTo>
                <a:lnTo>
                  <a:pt x="179160" y="1318686"/>
                </a:lnTo>
                <a:lnTo>
                  <a:pt x="216603" y="1339459"/>
                </a:lnTo>
                <a:lnTo>
                  <a:pt x="256546" y="1355833"/>
                </a:lnTo>
                <a:lnTo>
                  <a:pt x="298712" y="1367684"/>
                </a:lnTo>
                <a:lnTo>
                  <a:pt x="342829" y="1374886"/>
                </a:lnTo>
                <a:lnTo>
                  <a:pt x="388619" y="1377314"/>
                </a:lnTo>
                <a:lnTo>
                  <a:pt x="438923" y="1374054"/>
                </a:lnTo>
                <a:lnTo>
                  <a:pt x="486727" y="1364562"/>
                </a:lnTo>
                <a:lnTo>
                  <a:pt x="531673" y="1349275"/>
                </a:lnTo>
                <a:lnTo>
                  <a:pt x="573404" y="1328631"/>
                </a:lnTo>
                <a:lnTo>
                  <a:pt x="611564" y="1303066"/>
                </a:lnTo>
                <a:lnTo>
                  <a:pt x="645794" y="1273016"/>
                </a:lnTo>
                <a:lnTo>
                  <a:pt x="675739" y="1238918"/>
                </a:lnTo>
                <a:lnTo>
                  <a:pt x="701039" y="1201208"/>
                </a:lnTo>
                <a:lnTo>
                  <a:pt x="721340" y="1160323"/>
                </a:lnTo>
                <a:lnTo>
                  <a:pt x="736282" y="1116700"/>
                </a:lnTo>
                <a:lnTo>
                  <a:pt x="745509" y="1070775"/>
                </a:lnTo>
                <a:lnTo>
                  <a:pt x="748664" y="1022985"/>
                </a:lnTo>
                <a:lnTo>
                  <a:pt x="745612" y="972739"/>
                </a:lnTo>
                <a:lnTo>
                  <a:pt x="736711" y="925095"/>
                </a:lnTo>
                <a:lnTo>
                  <a:pt x="722348" y="880389"/>
                </a:lnTo>
                <a:lnTo>
                  <a:pt x="702910" y="838954"/>
                </a:lnTo>
                <a:lnTo>
                  <a:pt x="678783" y="801126"/>
                </a:lnTo>
                <a:lnTo>
                  <a:pt x="650354" y="767239"/>
                </a:lnTo>
                <a:lnTo>
                  <a:pt x="618010" y="737630"/>
                </a:lnTo>
                <a:lnTo>
                  <a:pt x="582135" y="712631"/>
                </a:lnTo>
                <a:lnTo>
                  <a:pt x="543118" y="692579"/>
                </a:lnTo>
                <a:lnTo>
                  <a:pt x="501344" y="677809"/>
                </a:lnTo>
                <a:lnTo>
                  <a:pt x="425678" y="662047"/>
                </a:lnTo>
                <a:lnTo>
                  <a:pt x="406479" y="650081"/>
                </a:lnTo>
                <a:lnTo>
                  <a:pt x="396924" y="631686"/>
                </a:lnTo>
                <a:lnTo>
                  <a:pt x="394334" y="605789"/>
                </a:lnTo>
                <a:lnTo>
                  <a:pt x="396146" y="559883"/>
                </a:lnTo>
                <a:lnTo>
                  <a:pt x="401514" y="513774"/>
                </a:lnTo>
                <a:lnTo>
                  <a:pt x="410336" y="467715"/>
                </a:lnTo>
                <a:lnTo>
                  <a:pt x="422512" y="421961"/>
                </a:lnTo>
                <a:lnTo>
                  <a:pt x="437938" y="376766"/>
                </a:lnTo>
                <a:lnTo>
                  <a:pt x="456514" y="332384"/>
                </a:lnTo>
                <a:lnTo>
                  <a:pt x="478138" y="289068"/>
                </a:lnTo>
                <a:lnTo>
                  <a:pt x="502708" y="247074"/>
                </a:lnTo>
                <a:lnTo>
                  <a:pt x="530123" y="206654"/>
                </a:lnTo>
                <a:lnTo>
                  <a:pt x="560281" y="168063"/>
                </a:lnTo>
                <a:lnTo>
                  <a:pt x="593081" y="131555"/>
                </a:lnTo>
                <a:lnTo>
                  <a:pt x="628547" y="97278"/>
                </a:lnTo>
                <a:lnTo>
                  <a:pt x="666199" y="65802"/>
                </a:lnTo>
                <a:lnTo>
                  <a:pt x="706314" y="37067"/>
                </a:lnTo>
                <a:lnTo>
                  <a:pt x="748664" y="11429"/>
                </a:lnTo>
                <a:lnTo>
                  <a:pt x="742950" y="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5C18B212-CBED-4C1B-815C-71ABB53F78C4}"/>
              </a:ext>
            </a:extLst>
          </p:cNvPr>
          <p:cNvSpPr/>
          <p:nvPr/>
        </p:nvSpPr>
        <p:spPr bwMode="gray">
          <a:xfrm rot="10800000">
            <a:off x="6012775" y="4517667"/>
            <a:ext cx="865356" cy="688286"/>
          </a:xfrm>
          <a:custGeom>
            <a:avLst/>
            <a:gdLst/>
            <a:ahLst/>
            <a:cxnLst/>
            <a:rect l="l" t="t" r="r" b="b"/>
            <a:pathLst>
              <a:path w="1731645" h="1377314">
                <a:moveTo>
                  <a:pt x="1725929" y="0"/>
                </a:moveTo>
                <a:lnTo>
                  <a:pt x="1676453" y="14633"/>
                </a:lnTo>
                <a:lnTo>
                  <a:pt x="1628376" y="31789"/>
                </a:lnTo>
                <a:lnTo>
                  <a:pt x="1581737" y="51356"/>
                </a:lnTo>
                <a:lnTo>
                  <a:pt x="1536572" y="73223"/>
                </a:lnTo>
                <a:lnTo>
                  <a:pt x="1492918" y="97278"/>
                </a:lnTo>
                <a:lnTo>
                  <a:pt x="1450810" y="123409"/>
                </a:lnTo>
                <a:lnTo>
                  <a:pt x="1410286" y="151506"/>
                </a:lnTo>
                <a:lnTo>
                  <a:pt x="1371382" y="181456"/>
                </a:lnTo>
                <a:lnTo>
                  <a:pt x="1334135" y="213148"/>
                </a:lnTo>
                <a:lnTo>
                  <a:pt x="1298581" y="246471"/>
                </a:lnTo>
                <a:lnTo>
                  <a:pt x="1264757" y="281313"/>
                </a:lnTo>
                <a:lnTo>
                  <a:pt x="1232699" y="317562"/>
                </a:lnTo>
                <a:lnTo>
                  <a:pt x="1202445" y="355108"/>
                </a:lnTo>
                <a:lnTo>
                  <a:pt x="1174030" y="393838"/>
                </a:lnTo>
                <a:lnTo>
                  <a:pt x="1147492" y="433642"/>
                </a:lnTo>
                <a:lnTo>
                  <a:pt x="1122866" y="474407"/>
                </a:lnTo>
                <a:lnTo>
                  <a:pt x="1100190" y="516022"/>
                </a:lnTo>
                <a:lnTo>
                  <a:pt x="1079500" y="558376"/>
                </a:lnTo>
                <a:lnTo>
                  <a:pt x="1060832" y="601357"/>
                </a:lnTo>
                <a:lnTo>
                  <a:pt x="1044223" y="644854"/>
                </a:lnTo>
                <a:lnTo>
                  <a:pt x="1029711" y="688755"/>
                </a:lnTo>
                <a:lnTo>
                  <a:pt x="1017330" y="732949"/>
                </a:lnTo>
                <a:lnTo>
                  <a:pt x="1007119" y="777323"/>
                </a:lnTo>
                <a:lnTo>
                  <a:pt x="999113" y="821768"/>
                </a:lnTo>
                <a:lnTo>
                  <a:pt x="993349" y="866171"/>
                </a:lnTo>
                <a:lnTo>
                  <a:pt x="989864" y="910420"/>
                </a:lnTo>
                <a:lnTo>
                  <a:pt x="988694" y="954404"/>
                </a:lnTo>
                <a:lnTo>
                  <a:pt x="991192" y="1009143"/>
                </a:lnTo>
                <a:lnTo>
                  <a:pt x="998525" y="1060607"/>
                </a:lnTo>
                <a:lnTo>
                  <a:pt x="1010457" y="1108672"/>
                </a:lnTo>
                <a:lnTo>
                  <a:pt x="1026750" y="1153213"/>
                </a:lnTo>
                <a:lnTo>
                  <a:pt x="1047167" y="1194105"/>
                </a:lnTo>
                <a:lnTo>
                  <a:pt x="1071470" y="1231224"/>
                </a:lnTo>
                <a:lnTo>
                  <a:pt x="1099423" y="1264443"/>
                </a:lnTo>
                <a:lnTo>
                  <a:pt x="1130786" y="1293639"/>
                </a:lnTo>
                <a:lnTo>
                  <a:pt x="1165324" y="1318686"/>
                </a:lnTo>
                <a:lnTo>
                  <a:pt x="1202799" y="1339459"/>
                </a:lnTo>
                <a:lnTo>
                  <a:pt x="1242972" y="1355833"/>
                </a:lnTo>
                <a:lnTo>
                  <a:pt x="1285608" y="1367684"/>
                </a:lnTo>
                <a:lnTo>
                  <a:pt x="1330468" y="1374886"/>
                </a:lnTo>
                <a:lnTo>
                  <a:pt x="1377314" y="1377314"/>
                </a:lnTo>
                <a:lnTo>
                  <a:pt x="1427506" y="1374054"/>
                </a:lnTo>
                <a:lnTo>
                  <a:pt x="1474999" y="1364562"/>
                </a:lnTo>
                <a:lnTo>
                  <a:pt x="1519475" y="1349275"/>
                </a:lnTo>
                <a:lnTo>
                  <a:pt x="1560618" y="1328631"/>
                </a:lnTo>
                <a:lnTo>
                  <a:pt x="1598109" y="1303066"/>
                </a:lnTo>
                <a:lnTo>
                  <a:pt x="1631632" y="1273016"/>
                </a:lnTo>
                <a:lnTo>
                  <a:pt x="1660868" y="1238918"/>
                </a:lnTo>
                <a:lnTo>
                  <a:pt x="1685501" y="1201208"/>
                </a:lnTo>
                <a:lnTo>
                  <a:pt x="1705213" y="1160323"/>
                </a:lnTo>
                <a:lnTo>
                  <a:pt x="1719685" y="1116700"/>
                </a:lnTo>
                <a:lnTo>
                  <a:pt x="1728602" y="1070775"/>
                </a:lnTo>
                <a:lnTo>
                  <a:pt x="1731645" y="1022985"/>
                </a:lnTo>
                <a:lnTo>
                  <a:pt x="1728592" y="972739"/>
                </a:lnTo>
                <a:lnTo>
                  <a:pt x="1719691" y="925095"/>
                </a:lnTo>
                <a:lnTo>
                  <a:pt x="1705328" y="880389"/>
                </a:lnTo>
                <a:lnTo>
                  <a:pt x="1685890" y="838954"/>
                </a:lnTo>
                <a:lnTo>
                  <a:pt x="1661763" y="801126"/>
                </a:lnTo>
                <a:lnTo>
                  <a:pt x="1633334" y="767239"/>
                </a:lnTo>
                <a:lnTo>
                  <a:pt x="1600990" y="737630"/>
                </a:lnTo>
                <a:lnTo>
                  <a:pt x="1565115" y="712631"/>
                </a:lnTo>
                <a:lnTo>
                  <a:pt x="1526098" y="692579"/>
                </a:lnTo>
                <a:lnTo>
                  <a:pt x="1484324" y="677809"/>
                </a:lnTo>
                <a:lnTo>
                  <a:pt x="1440179" y="668654"/>
                </a:lnTo>
                <a:lnTo>
                  <a:pt x="1411069" y="662047"/>
                </a:lnTo>
                <a:lnTo>
                  <a:pt x="1391602" y="650081"/>
                </a:lnTo>
                <a:lnTo>
                  <a:pt x="1380708" y="631686"/>
                </a:lnTo>
                <a:lnTo>
                  <a:pt x="1377314" y="605789"/>
                </a:lnTo>
                <a:lnTo>
                  <a:pt x="1379126" y="559883"/>
                </a:lnTo>
                <a:lnTo>
                  <a:pt x="1384494" y="513774"/>
                </a:lnTo>
                <a:lnTo>
                  <a:pt x="1393317" y="467715"/>
                </a:lnTo>
                <a:lnTo>
                  <a:pt x="1405492" y="421961"/>
                </a:lnTo>
                <a:lnTo>
                  <a:pt x="1420918" y="376766"/>
                </a:lnTo>
                <a:lnTo>
                  <a:pt x="1439494" y="332384"/>
                </a:lnTo>
                <a:lnTo>
                  <a:pt x="1461118" y="289068"/>
                </a:lnTo>
                <a:lnTo>
                  <a:pt x="1485688" y="247074"/>
                </a:lnTo>
                <a:lnTo>
                  <a:pt x="1513103" y="206654"/>
                </a:lnTo>
                <a:lnTo>
                  <a:pt x="1543261" y="168063"/>
                </a:lnTo>
                <a:lnTo>
                  <a:pt x="1576061" y="131555"/>
                </a:lnTo>
                <a:lnTo>
                  <a:pt x="1611527" y="97278"/>
                </a:lnTo>
                <a:lnTo>
                  <a:pt x="1649179" y="65802"/>
                </a:lnTo>
                <a:lnTo>
                  <a:pt x="1689294" y="37067"/>
                </a:lnTo>
                <a:lnTo>
                  <a:pt x="1731645" y="11429"/>
                </a:lnTo>
                <a:lnTo>
                  <a:pt x="1725929" y="0"/>
                </a:lnTo>
                <a:close/>
              </a:path>
              <a:path w="1731645" h="1377314">
                <a:moveTo>
                  <a:pt x="742950" y="0"/>
                </a:moveTo>
                <a:lnTo>
                  <a:pt x="693450" y="14633"/>
                </a:lnTo>
                <a:lnTo>
                  <a:pt x="645307" y="31789"/>
                </a:lnTo>
                <a:lnTo>
                  <a:pt x="598561" y="51356"/>
                </a:lnTo>
                <a:lnTo>
                  <a:pt x="553253" y="73223"/>
                </a:lnTo>
                <a:lnTo>
                  <a:pt x="509422" y="97278"/>
                </a:lnTo>
                <a:lnTo>
                  <a:pt x="467109" y="123409"/>
                </a:lnTo>
                <a:lnTo>
                  <a:pt x="426352" y="151506"/>
                </a:lnTo>
                <a:lnTo>
                  <a:pt x="387194" y="181456"/>
                </a:lnTo>
                <a:lnTo>
                  <a:pt x="349673" y="213148"/>
                </a:lnTo>
                <a:lnTo>
                  <a:pt x="313829" y="246471"/>
                </a:lnTo>
                <a:lnTo>
                  <a:pt x="279704" y="281313"/>
                </a:lnTo>
                <a:lnTo>
                  <a:pt x="247336" y="317562"/>
                </a:lnTo>
                <a:lnTo>
                  <a:pt x="216766" y="355108"/>
                </a:lnTo>
                <a:lnTo>
                  <a:pt x="188034" y="393838"/>
                </a:lnTo>
                <a:lnTo>
                  <a:pt x="161180" y="433642"/>
                </a:lnTo>
                <a:lnTo>
                  <a:pt x="136244" y="474407"/>
                </a:lnTo>
                <a:lnTo>
                  <a:pt x="113266" y="516022"/>
                </a:lnTo>
                <a:lnTo>
                  <a:pt x="92286" y="558376"/>
                </a:lnTo>
                <a:lnTo>
                  <a:pt x="73345" y="601357"/>
                </a:lnTo>
                <a:lnTo>
                  <a:pt x="56482" y="644854"/>
                </a:lnTo>
                <a:lnTo>
                  <a:pt x="41737" y="688755"/>
                </a:lnTo>
                <a:lnTo>
                  <a:pt x="29151" y="732949"/>
                </a:lnTo>
                <a:lnTo>
                  <a:pt x="18763" y="777323"/>
                </a:lnTo>
                <a:lnTo>
                  <a:pt x="10614" y="821768"/>
                </a:lnTo>
                <a:lnTo>
                  <a:pt x="4744" y="866171"/>
                </a:lnTo>
                <a:lnTo>
                  <a:pt x="1192" y="910420"/>
                </a:lnTo>
                <a:lnTo>
                  <a:pt x="0" y="954404"/>
                </a:lnTo>
                <a:lnTo>
                  <a:pt x="2578" y="1009143"/>
                </a:lnTo>
                <a:lnTo>
                  <a:pt x="10130" y="1060607"/>
                </a:lnTo>
                <a:lnTo>
                  <a:pt x="22380" y="1108672"/>
                </a:lnTo>
                <a:lnTo>
                  <a:pt x="39055" y="1153213"/>
                </a:lnTo>
                <a:lnTo>
                  <a:pt x="59878" y="1194105"/>
                </a:lnTo>
                <a:lnTo>
                  <a:pt x="84575" y="1231224"/>
                </a:lnTo>
                <a:lnTo>
                  <a:pt x="112871" y="1264443"/>
                </a:lnTo>
                <a:lnTo>
                  <a:pt x="144491" y="1293639"/>
                </a:lnTo>
                <a:lnTo>
                  <a:pt x="179160" y="1318686"/>
                </a:lnTo>
                <a:lnTo>
                  <a:pt x="216603" y="1339459"/>
                </a:lnTo>
                <a:lnTo>
                  <a:pt x="256546" y="1355833"/>
                </a:lnTo>
                <a:lnTo>
                  <a:pt x="298712" y="1367684"/>
                </a:lnTo>
                <a:lnTo>
                  <a:pt x="342829" y="1374886"/>
                </a:lnTo>
                <a:lnTo>
                  <a:pt x="388619" y="1377314"/>
                </a:lnTo>
                <a:lnTo>
                  <a:pt x="438923" y="1374054"/>
                </a:lnTo>
                <a:lnTo>
                  <a:pt x="486727" y="1364562"/>
                </a:lnTo>
                <a:lnTo>
                  <a:pt x="531673" y="1349275"/>
                </a:lnTo>
                <a:lnTo>
                  <a:pt x="573404" y="1328631"/>
                </a:lnTo>
                <a:lnTo>
                  <a:pt x="611564" y="1303066"/>
                </a:lnTo>
                <a:lnTo>
                  <a:pt x="645794" y="1273016"/>
                </a:lnTo>
                <a:lnTo>
                  <a:pt x="675739" y="1238918"/>
                </a:lnTo>
                <a:lnTo>
                  <a:pt x="701039" y="1201208"/>
                </a:lnTo>
                <a:lnTo>
                  <a:pt x="721340" y="1160323"/>
                </a:lnTo>
                <a:lnTo>
                  <a:pt x="736282" y="1116700"/>
                </a:lnTo>
                <a:lnTo>
                  <a:pt x="745509" y="1070775"/>
                </a:lnTo>
                <a:lnTo>
                  <a:pt x="748664" y="1022985"/>
                </a:lnTo>
                <a:lnTo>
                  <a:pt x="745612" y="972739"/>
                </a:lnTo>
                <a:lnTo>
                  <a:pt x="736711" y="925095"/>
                </a:lnTo>
                <a:lnTo>
                  <a:pt x="722348" y="880389"/>
                </a:lnTo>
                <a:lnTo>
                  <a:pt x="702910" y="838954"/>
                </a:lnTo>
                <a:lnTo>
                  <a:pt x="678783" y="801126"/>
                </a:lnTo>
                <a:lnTo>
                  <a:pt x="650354" y="767239"/>
                </a:lnTo>
                <a:lnTo>
                  <a:pt x="618010" y="737630"/>
                </a:lnTo>
                <a:lnTo>
                  <a:pt x="582135" y="712631"/>
                </a:lnTo>
                <a:lnTo>
                  <a:pt x="543118" y="692579"/>
                </a:lnTo>
                <a:lnTo>
                  <a:pt x="501344" y="677809"/>
                </a:lnTo>
                <a:lnTo>
                  <a:pt x="425678" y="662047"/>
                </a:lnTo>
                <a:lnTo>
                  <a:pt x="406479" y="650081"/>
                </a:lnTo>
                <a:lnTo>
                  <a:pt x="396924" y="631686"/>
                </a:lnTo>
                <a:lnTo>
                  <a:pt x="394334" y="605789"/>
                </a:lnTo>
                <a:lnTo>
                  <a:pt x="396146" y="559883"/>
                </a:lnTo>
                <a:lnTo>
                  <a:pt x="401514" y="513774"/>
                </a:lnTo>
                <a:lnTo>
                  <a:pt x="410336" y="467715"/>
                </a:lnTo>
                <a:lnTo>
                  <a:pt x="422512" y="421961"/>
                </a:lnTo>
                <a:lnTo>
                  <a:pt x="437938" y="376766"/>
                </a:lnTo>
                <a:lnTo>
                  <a:pt x="456514" y="332384"/>
                </a:lnTo>
                <a:lnTo>
                  <a:pt x="478138" y="289068"/>
                </a:lnTo>
                <a:lnTo>
                  <a:pt x="502708" y="247074"/>
                </a:lnTo>
                <a:lnTo>
                  <a:pt x="530123" y="206654"/>
                </a:lnTo>
                <a:lnTo>
                  <a:pt x="560281" y="168063"/>
                </a:lnTo>
                <a:lnTo>
                  <a:pt x="593081" y="131555"/>
                </a:lnTo>
                <a:lnTo>
                  <a:pt x="628547" y="97278"/>
                </a:lnTo>
                <a:lnTo>
                  <a:pt x="666199" y="65802"/>
                </a:lnTo>
                <a:lnTo>
                  <a:pt x="706314" y="37067"/>
                </a:lnTo>
                <a:lnTo>
                  <a:pt x="748664" y="11429"/>
                </a:lnTo>
                <a:lnTo>
                  <a:pt x="742950" y="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52904D-C9ED-459D-8731-7F8CE21860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7600" y="2469268"/>
            <a:ext cx="5153237" cy="2252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89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l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trains in a station&#10;&#10;Description automatically generated with medium confidence">
            <a:extLst>
              <a:ext uri="{FF2B5EF4-FFF2-40B4-BE49-F238E27FC236}">
                <a16:creationId xmlns:a16="http://schemas.microsoft.com/office/drawing/2014/main" id="{B84178D3-8BFC-4682-A754-912C61FF4E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9283" y="501535"/>
            <a:ext cx="3327525" cy="5731622"/>
          </a:xfrm>
          <a:prstGeom prst="rect">
            <a:avLst/>
          </a:prstGeom>
        </p:spPr>
      </p:pic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76" imgH="676" progId="TCLayout.ActiveDocument.1">
                  <p:embed/>
                </p:oleObj>
              </mc:Choice>
              <mc:Fallback>
                <p:oleObj name="think-cell Slide" r:id="rId5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40A16D31-A62C-4C72-A11E-8271567B62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71" y="1399030"/>
            <a:ext cx="7511870" cy="4803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B9DA741-153B-49D0-84A2-072D8AA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7511869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1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40A16D31-A62C-4C72-A11E-8271567B62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7650" y="1399030"/>
            <a:ext cx="5233779" cy="4803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B9DA741-153B-49D0-84A2-072D8AA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A group of people posing for a photo in front of a red and white helicopter&#10;&#10;Description automatically generated with medium confidence">
            <a:extLst>
              <a:ext uri="{FF2B5EF4-FFF2-40B4-BE49-F238E27FC236}">
                <a16:creationId xmlns:a16="http://schemas.microsoft.com/office/drawing/2014/main" id="{704543B1-A8EF-47C2-B743-157BD10A8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70" y="1399029"/>
            <a:ext cx="5543736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40A16D31-A62C-4C72-A11E-8271567B62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72" y="1399028"/>
            <a:ext cx="7255490" cy="4803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B9DA741-153B-49D0-84A2-072D8AA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A group of people posing for a photo in front of a red and white helicopter&#10;&#10;Description automatically generated with medium confidence">
            <a:extLst>
              <a:ext uri="{FF2B5EF4-FFF2-40B4-BE49-F238E27FC236}">
                <a16:creationId xmlns:a16="http://schemas.microsoft.com/office/drawing/2014/main" id="{704543B1-A8EF-47C2-B743-157BD10A8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0704" y="1399029"/>
            <a:ext cx="3520725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40A16D31-A62C-4C72-A11E-8271567B62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76436" y="1399030"/>
            <a:ext cx="7334994" cy="4803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2F8A7E-3AA2-4053-AACC-8E1AE1A8D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70" y="1399029"/>
            <a:ext cx="3444240" cy="4803647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BB9DA741-153B-49D0-84A2-072D8AA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62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40A16D31-A62C-4C72-A11E-8271567B62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571" y="1399030"/>
            <a:ext cx="7511870" cy="4803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BB9DA741-153B-49D0-84A2-072D8AA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7511869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 descr="A picture containing red, leather&#10;&#10;Description automatically generated">
            <a:extLst>
              <a:ext uri="{FF2B5EF4-FFF2-40B4-BE49-F238E27FC236}">
                <a16:creationId xmlns:a16="http://schemas.microsoft.com/office/drawing/2014/main" id="{DF1E6406-5FA3-4C85-B129-39D5CC8B01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630" y="558799"/>
            <a:ext cx="3260798" cy="56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8B87494-B58C-4621-83ED-8C8B0BD5B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50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76" imgH="676" progId="TCLayout.ActiveDocument.1">
                  <p:embed/>
                </p:oleObj>
              </mc:Choice>
              <mc:Fallback>
                <p:oleObj name="think-cell Slide" r:id="rId4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8B87494-B58C-4621-83ED-8C8B0BD5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5A655D3-1E52-412C-8131-F37289D2A3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3916681" y="1399032"/>
            <a:ext cx="7694750" cy="4803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3" name="Picture 12" descr="A picture containing luggage, outdoor, person, suitcase&#10;&#10;Description automatically generated">
            <a:extLst>
              <a:ext uri="{FF2B5EF4-FFF2-40B4-BE49-F238E27FC236}">
                <a16:creationId xmlns:a16="http://schemas.microsoft.com/office/drawing/2014/main" id="{C498A75B-E622-4815-8969-117165BE4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7" y="1399033"/>
            <a:ext cx="3206689" cy="4803646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E63D53D5-1D8A-4D55-9ACB-22E1A1C2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32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3657">
          <p15:clr>
            <a:srgbClr val="FBAE40"/>
          </p15:clr>
        </p15:guide>
        <p15:guide id="3" pos="40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AB8103-7451-4654-9EA8-9FC96C710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12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AB8103-7451-4654-9EA8-9FC96C710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5D86CB1-E5BA-47DA-BC38-68168E714103}"/>
              </a:ext>
            </a:extLst>
          </p:cNvPr>
          <p:cNvGrpSpPr/>
          <p:nvPr userDrawn="1"/>
        </p:nvGrpSpPr>
        <p:grpSpPr>
          <a:xfrm>
            <a:off x="7909560" y="-3227"/>
            <a:ext cx="4034274" cy="6861227"/>
            <a:chOff x="7909560" y="-3227"/>
            <a:chExt cx="4034274" cy="6861227"/>
          </a:xfrm>
        </p:grpSpPr>
        <p:pic>
          <p:nvPicPr>
            <p:cNvPr id="5" name="Picture 4" descr="A picture containing indoor, cabin, scene, lined&#10;&#10;Description automatically generated">
              <a:extLst>
                <a:ext uri="{FF2B5EF4-FFF2-40B4-BE49-F238E27FC236}">
                  <a16:creationId xmlns:a16="http://schemas.microsoft.com/office/drawing/2014/main" id="{3E36DF75-7EFF-435C-BD64-3CDCACF61C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41559" y="-3227"/>
              <a:ext cx="3970276" cy="68580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FFCC91-0392-4C72-B457-0192F253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09560" y="0"/>
              <a:ext cx="0" cy="6858000"/>
            </a:xfrm>
            <a:prstGeom prst="line">
              <a:avLst/>
            </a:prstGeom>
            <a:ln w="5715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25E109-1933-481B-ADCB-07CD29A095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43834" y="0"/>
              <a:ext cx="0" cy="6858000"/>
            </a:xfrm>
            <a:prstGeom prst="line">
              <a:avLst/>
            </a:prstGeom>
            <a:ln w="117475" cap="flat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F92BB69B-752D-45FA-8D45-9E10D46D70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2375" y="5254773"/>
            <a:ext cx="3467660" cy="978736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92F9A7B6-ED42-4012-993D-3678536BCC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6" y="1419739"/>
            <a:ext cx="5495546" cy="5416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234BECB-3CD7-453C-BD98-48D180BF98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75" y="2729456"/>
            <a:ext cx="5495545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Presenter">
            <a:extLst>
              <a:ext uri="{FF2B5EF4-FFF2-40B4-BE49-F238E27FC236}">
                <a16:creationId xmlns:a16="http://schemas.microsoft.com/office/drawing/2014/main" id="{E2506B0F-26D1-4843-8294-5F6A85EFF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75" y="3268674"/>
            <a:ext cx="5495545" cy="276999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2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8902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920652-CCA5-4BC9-AC20-171E60AE08AB}"/>
              </a:ext>
            </a:extLst>
          </p:cNvPr>
          <p:cNvCxnSpPr>
            <a:cxnSpLocks/>
          </p:cNvCxnSpPr>
          <p:nvPr userDrawn="1"/>
        </p:nvCxnSpPr>
        <p:spPr>
          <a:xfrm>
            <a:off x="0" y="5511995"/>
            <a:ext cx="12240000" cy="0"/>
          </a:xfrm>
          <a:prstGeom prst="line">
            <a:avLst/>
          </a:prstGeom>
          <a:ln w="47625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8DA2AA-24F2-4B01-B354-07EA88FD254E}"/>
              </a:ext>
            </a:extLst>
          </p:cNvPr>
          <p:cNvCxnSpPr>
            <a:cxnSpLocks/>
          </p:cNvCxnSpPr>
          <p:nvPr userDrawn="1"/>
        </p:nvCxnSpPr>
        <p:spPr>
          <a:xfrm>
            <a:off x="0" y="5649252"/>
            <a:ext cx="12240000" cy="0"/>
          </a:xfrm>
          <a:prstGeom prst="line">
            <a:avLst/>
          </a:prstGeom>
          <a:ln w="28575" cap="flat">
            <a:solidFill>
              <a:schemeClr val="accent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58A138-26CF-4EB5-9AA7-B5D414A151E2}"/>
              </a:ext>
            </a:extLst>
          </p:cNvPr>
          <p:cNvSpPr txBox="1"/>
          <p:nvPr userDrawn="1"/>
        </p:nvSpPr>
        <p:spPr>
          <a:xfrm>
            <a:off x="1430212" y="1488479"/>
            <a:ext cx="933156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kern="0" dirty="0">
                <a:solidFill>
                  <a:schemeClr val="accent3"/>
                </a:solidFill>
              </a:rPr>
              <a:t>merci</a:t>
            </a:r>
            <a:br>
              <a:rPr lang="en-GB" sz="6000" kern="0" dirty="0">
                <a:solidFill>
                  <a:schemeClr val="bg1"/>
                </a:solidFill>
              </a:rPr>
            </a:br>
            <a:r>
              <a:rPr lang="en-GB" sz="6000" kern="0" dirty="0">
                <a:solidFill>
                  <a:schemeClr val="bg1"/>
                </a:solidFill>
              </a:rPr>
              <a:t>thank you</a:t>
            </a:r>
            <a:br>
              <a:rPr lang="en-GB" sz="6000" kern="0" dirty="0">
                <a:solidFill>
                  <a:schemeClr val="bg1"/>
                </a:solidFill>
              </a:rPr>
            </a:br>
            <a:r>
              <a:rPr lang="en-GB" sz="6000" kern="0" dirty="0">
                <a:solidFill>
                  <a:schemeClr val="accent2"/>
                </a:solidFill>
              </a:rPr>
              <a:t>dank u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84F70D0-A97F-4289-B996-8F3232A58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7321" y="5912185"/>
            <a:ext cx="2877352" cy="8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7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cover 2">
    <p:bg>
      <p:bgPr>
        <a:solidFill>
          <a:srgbClr val="F2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58A138-26CF-4EB5-9AA7-B5D414A151E2}"/>
              </a:ext>
            </a:extLst>
          </p:cNvPr>
          <p:cNvSpPr txBox="1"/>
          <p:nvPr userDrawn="1"/>
        </p:nvSpPr>
        <p:spPr>
          <a:xfrm>
            <a:off x="5933409" y="1701904"/>
            <a:ext cx="4665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000" kern="0" dirty="0">
                <a:solidFill>
                  <a:schemeClr val="accent3"/>
                </a:solidFill>
              </a:rPr>
              <a:t>merci</a:t>
            </a:r>
            <a:br>
              <a:rPr lang="en-GB" sz="6000" kern="0" dirty="0">
                <a:solidFill>
                  <a:schemeClr val="bg1"/>
                </a:solidFill>
              </a:rPr>
            </a:br>
            <a:r>
              <a:rPr lang="en-GB" sz="6000" kern="0" dirty="0">
                <a:solidFill>
                  <a:schemeClr val="accent1"/>
                </a:solidFill>
              </a:rPr>
              <a:t>thank you</a:t>
            </a:r>
            <a:br>
              <a:rPr lang="en-GB" sz="6000" kern="0" dirty="0">
                <a:solidFill>
                  <a:schemeClr val="bg1"/>
                </a:solidFill>
              </a:rPr>
            </a:br>
            <a:r>
              <a:rPr lang="en-GB" sz="6000" kern="0" dirty="0">
                <a:solidFill>
                  <a:schemeClr val="accent2"/>
                </a:solidFill>
              </a:rPr>
              <a:t>dank 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B27D8-D5E6-43D1-AB40-FD270DCA4E99}"/>
              </a:ext>
            </a:extLst>
          </p:cNvPr>
          <p:cNvGrpSpPr/>
          <p:nvPr userDrawn="1"/>
        </p:nvGrpSpPr>
        <p:grpSpPr>
          <a:xfrm>
            <a:off x="99701" y="0"/>
            <a:ext cx="4240902" cy="6862760"/>
            <a:chOff x="99701" y="0"/>
            <a:chExt cx="4240902" cy="6862760"/>
          </a:xfrm>
        </p:grpSpPr>
        <p:pic>
          <p:nvPicPr>
            <p:cNvPr id="13" name="Picture 1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91B76150-032A-49E3-BA49-3EEF409A30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311915" y="0"/>
              <a:ext cx="4018683" cy="68580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C505E5-6F5F-49A2-8301-3C03CC9E22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701" y="0"/>
              <a:ext cx="0" cy="6858000"/>
            </a:xfrm>
            <a:prstGeom prst="line">
              <a:avLst/>
            </a:prstGeom>
            <a:ln w="206375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711CFF-8841-493F-B4EE-15999FC16C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40603" y="0"/>
              <a:ext cx="0" cy="6858000"/>
            </a:xfrm>
            <a:prstGeom prst="line">
              <a:avLst/>
            </a:prstGeom>
            <a:ln w="5715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43C8B8-4C0A-46A7-B696-DD5E9850DB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7684" y="4760"/>
              <a:ext cx="0" cy="6858000"/>
            </a:xfrm>
            <a:prstGeom prst="line">
              <a:avLst/>
            </a:prstGeom>
            <a:ln w="117475" cap="flat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99EFF51-76DF-4D60-94BD-B2DE846D1D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9130" y="5916625"/>
            <a:ext cx="2734343" cy="7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AB8103-7451-4654-9EA8-9FC96C710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12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AB8103-7451-4654-9EA8-9FC96C710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F92BB69B-752D-45FA-8D45-9E10D46D70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2375" y="5254773"/>
            <a:ext cx="3467660" cy="978736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92F9A7B6-ED42-4012-993D-3678536BCC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6" y="1419739"/>
            <a:ext cx="5495546" cy="5416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234BECB-3CD7-453C-BD98-48D180BF98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75" y="2729456"/>
            <a:ext cx="5495545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5" name="Presenter">
            <a:extLst>
              <a:ext uri="{FF2B5EF4-FFF2-40B4-BE49-F238E27FC236}">
                <a16:creationId xmlns:a16="http://schemas.microsoft.com/office/drawing/2014/main" id="{E2506B0F-26D1-4843-8294-5F6A85EFF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75" y="3268674"/>
            <a:ext cx="5495545" cy="276999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2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75C14-4C1C-4DE1-B7A3-4FE169B8E39A}"/>
              </a:ext>
            </a:extLst>
          </p:cNvPr>
          <p:cNvGrpSpPr/>
          <p:nvPr userDrawn="1"/>
        </p:nvGrpSpPr>
        <p:grpSpPr>
          <a:xfrm>
            <a:off x="7909560" y="0"/>
            <a:ext cx="4034274" cy="6858000"/>
            <a:chOff x="7909560" y="0"/>
            <a:chExt cx="4034274" cy="6858000"/>
          </a:xfrm>
        </p:grpSpPr>
        <p:pic>
          <p:nvPicPr>
            <p:cNvPr id="5" name="Picture 4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50E4D127-FC53-4227-84FC-84410FCA7A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7909560" y="0"/>
              <a:ext cx="4018683" cy="685800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624C29-BF24-4759-AA6B-21EC795D2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09560" y="0"/>
              <a:ext cx="0" cy="6858000"/>
            </a:xfrm>
            <a:prstGeom prst="line">
              <a:avLst/>
            </a:prstGeom>
            <a:ln w="5715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0B3040B-0F5D-44DF-B057-ED9D38D6D9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43834" y="0"/>
              <a:ext cx="0" cy="6858000"/>
            </a:xfrm>
            <a:prstGeom prst="line">
              <a:avLst/>
            </a:prstGeom>
            <a:ln w="117475" cap="flat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74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">
    <p:bg>
      <p:bgPr>
        <a:solidFill>
          <a:srgbClr val="F2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AB8103-7451-4654-9EA8-9FC96C710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12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AB8103-7451-4654-9EA8-9FC96C710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14180BF9-19CA-4C80-8509-BF73A57A64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079" y="5254773"/>
            <a:ext cx="3467660" cy="981141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1C0DEB1C-CBD4-4CC2-808E-A1C588DDDF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6" y="1419739"/>
            <a:ext cx="5495546" cy="5416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6F60A6E-BA2F-4313-BF4A-6AF577291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77" y="2746361"/>
            <a:ext cx="5495545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Presenter">
            <a:extLst>
              <a:ext uri="{FF2B5EF4-FFF2-40B4-BE49-F238E27FC236}">
                <a16:creationId xmlns:a16="http://schemas.microsoft.com/office/drawing/2014/main" id="{EEEE142B-4871-4130-8E56-CEF5281027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77" y="3285579"/>
            <a:ext cx="5495545" cy="276999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Date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FECA39-50FE-4476-BEB8-A80EB90FA64A}"/>
              </a:ext>
            </a:extLst>
          </p:cNvPr>
          <p:cNvGrpSpPr/>
          <p:nvPr userDrawn="1"/>
        </p:nvGrpSpPr>
        <p:grpSpPr>
          <a:xfrm>
            <a:off x="7909560" y="-4922"/>
            <a:ext cx="4179006" cy="6872158"/>
            <a:chOff x="7909560" y="-4922"/>
            <a:chExt cx="4179006" cy="6872158"/>
          </a:xfrm>
        </p:grpSpPr>
        <p:pic>
          <p:nvPicPr>
            <p:cNvPr id="7" name="Picture 6" descr="A couple of trains in a station&#10;&#10;Description automatically generated with medium confidence">
              <a:extLst>
                <a:ext uri="{FF2B5EF4-FFF2-40B4-BE49-F238E27FC236}">
                  <a16:creationId xmlns:a16="http://schemas.microsoft.com/office/drawing/2014/main" id="{6D2AE7AE-1240-46D8-A1B4-7AB60443D4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909560" y="-4922"/>
              <a:ext cx="3981450" cy="68580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C3D7AB-5606-4CC8-87F6-856320DD8C8E}"/>
                </a:ext>
              </a:extLst>
            </p:cNvPr>
            <p:cNvGrpSpPr/>
            <p:nvPr userDrawn="1"/>
          </p:nvGrpSpPr>
          <p:grpSpPr>
            <a:xfrm>
              <a:off x="7909560" y="0"/>
              <a:ext cx="4179006" cy="6867236"/>
              <a:chOff x="7909560" y="0"/>
              <a:chExt cx="4179006" cy="68672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E2B1C5C-B7D6-49BB-862F-B00C46E8F6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566" y="0"/>
                <a:ext cx="0" cy="6867236"/>
              </a:xfrm>
              <a:prstGeom prst="line">
                <a:avLst/>
              </a:prstGeom>
              <a:ln w="206375" cap="flat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E4A4171-7738-4893-BCF0-6AD89ABD46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909560" y="0"/>
                <a:ext cx="0" cy="6858000"/>
              </a:xfrm>
              <a:prstGeom prst="line">
                <a:avLst/>
              </a:prstGeom>
              <a:ln w="57150" cap="flat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0DF17F2-4FBC-4BA5-83ED-837C945347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943834" y="0"/>
                <a:ext cx="0" cy="6858000"/>
              </a:xfrm>
              <a:prstGeom prst="line">
                <a:avLst/>
              </a:prstGeom>
              <a:ln w="117475" cap="flat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234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">
    <p:bg>
      <p:bgPr>
        <a:solidFill>
          <a:srgbClr val="F2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AB8103-7451-4654-9EA8-9FC96C710D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12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AB8103-7451-4654-9EA8-9FC96C710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">
            <a:extLst>
              <a:ext uri="{FF2B5EF4-FFF2-40B4-BE49-F238E27FC236}">
                <a16:creationId xmlns:a16="http://schemas.microsoft.com/office/drawing/2014/main" id="{D761717B-BD4C-4AAD-862F-92C0E41EC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6" y="1419739"/>
            <a:ext cx="5495546" cy="5416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060CFEFC-E827-48EB-9F2B-31E1A9B49E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77" y="2746361"/>
            <a:ext cx="5495545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3" name="Presenter">
            <a:extLst>
              <a:ext uri="{FF2B5EF4-FFF2-40B4-BE49-F238E27FC236}">
                <a16:creationId xmlns:a16="http://schemas.microsoft.com/office/drawing/2014/main" id="{A234DEFF-3B38-4829-9D4D-4515551D6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377" y="3285579"/>
            <a:ext cx="5495545" cy="276999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4" name="Picture 23" descr="Text&#10;&#10;Description automatically generated with low confidence">
            <a:extLst>
              <a:ext uri="{FF2B5EF4-FFF2-40B4-BE49-F238E27FC236}">
                <a16:creationId xmlns:a16="http://schemas.microsoft.com/office/drawing/2014/main" id="{D8CFA40E-979C-41AA-A714-65052133E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079" y="5254773"/>
            <a:ext cx="3467660" cy="9811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B5A4D28-368B-4DB6-98BE-EC2DF3A7D9E6}"/>
              </a:ext>
            </a:extLst>
          </p:cNvPr>
          <p:cNvGrpSpPr/>
          <p:nvPr userDrawn="1"/>
        </p:nvGrpSpPr>
        <p:grpSpPr>
          <a:xfrm>
            <a:off x="7909560" y="-4922"/>
            <a:ext cx="4179006" cy="6873722"/>
            <a:chOff x="7909560" y="-4922"/>
            <a:chExt cx="4179006" cy="6873722"/>
          </a:xfrm>
        </p:grpSpPr>
        <p:pic>
          <p:nvPicPr>
            <p:cNvPr id="5" name="Picture 4" descr="A picture containing person, necktie, person, wearing&#10;&#10;Description automatically generated">
              <a:extLst>
                <a:ext uri="{FF2B5EF4-FFF2-40B4-BE49-F238E27FC236}">
                  <a16:creationId xmlns:a16="http://schemas.microsoft.com/office/drawing/2014/main" id="{4DC757A6-5EE5-489C-AC76-1EE3863B32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46570" y="-4922"/>
              <a:ext cx="3960254" cy="685800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82D5FF-D806-4996-9B34-B85F66B96B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566" y="0"/>
              <a:ext cx="0" cy="6867236"/>
            </a:xfrm>
            <a:prstGeom prst="line">
              <a:avLst/>
            </a:prstGeom>
            <a:ln w="206375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4397D15-2D46-4DAB-94C9-60384E7B6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09560" y="0"/>
              <a:ext cx="0" cy="6858000"/>
            </a:xfrm>
            <a:prstGeom prst="line">
              <a:avLst/>
            </a:prstGeom>
            <a:ln w="5715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E9CF37-CB30-46DD-ADE6-85E751CC66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43834" y="0"/>
              <a:ext cx="0" cy="6868800"/>
            </a:xfrm>
            <a:prstGeom prst="line">
              <a:avLst/>
            </a:prstGeom>
            <a:ln w="117475" cap="flat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854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D37792-57F4-4CC0-8468-A1540CDD5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457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D37792-57F4-4CC0-8468-A1540CDD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ctionTitle">
            <a:extLst>
              <a:ext uri="{FF2B5EF4-FFF2-40B4-BE49-F238E27FC236}">
                <a16:creationId xmlns:a16="http://schemas.microsoft.com/office/drawing/2014/main" id="{1A7F2637-16CF-4EAB-B835-04F492114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4780" y="1825373"/>
            <a:ext cx="7526274" cy="61555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dirty="0"/>
              <a:t>CLICK TO ADD SECTION TITLE</a:t>
            </a:r>
          </a:p>
        </p:txBody>
      </p:sp>
      <p:sp>
        <p:nvSpPr>
          <p:cNvPr id="13" name="SectionTitle">
            <a:extLst>
              <a:ext uri="{FF2B5EF4-FFF2-40B4-BE49-F238E27FC236}">
                <a16:creationId xmlns:a16="http://schemas.microsoft.com/office/drawing/2014/main" id="{5CCBAD9D-B038-46D3-8AFB-2A60B42A7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4780" y="2721485"/>
            <a:ext cx="7526274" cy="4308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dirty="0"/>
              <a:t>Click to add section title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36D837D5-8347-4EF3-BE4B-EF128B116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2208" y="6154231"/>
            <a:ext cx="3449136" cy="746483"/>
          </a:xfrm>
          <a:prstGeom prst="rect">
            <a:avLst/>
          </a:prstGeom>
        </p:spPr>
      </p:pic>
      <p:pic>
        <p:nvPicPr>
          <p:cNvPr id="10" name="Picture 9" descr="Text, application&#10;&#10;Description automatically generated">
            <a:extLst>
              <a:ext uri="{FF2B5EF4-FFF2-40B4-BE49-F238E27FC236}">
                <a16:creationId xmlns:a16="http://schemas.microsoft.com/office/drawing/2014/main" id="{F94EFCA4-D634-4B6C-90D8-8BC2FAF406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2208" y="6154231"/>
            <a:ext cx="3449136" cy="755415"/>
          </a:xfrm>
          <a:prstGeom prst="rect">
            <a:avLst/>
          </a:prstGeom>
        </p:spPr>
      </p:pic>
      <p:sp>
        <p:nvSpPr>
          <p:cNvPr id="14" name="SectionNumber">
            <a:extLst>
              <a:ext uri="{FF2B5EF4-FFF2-40B4-BE49-F238E27FC236}">
                <a16:creationId xmlns:a16="http://schemas.microsoft.com/office/drawing/2014/main" id="{FB3B008A-C36F-41EA-B0EE-307295FB8D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3678" y="1155959"/>
            <a:ext cx="1625536" cy="256993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700" b="0" i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 dirty="0"/>
              <a:t>1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998038-0041-4DD1-A4AF-0ECB5988D076}"/>
              </a:ext>
            </a:extLst>
          </p:cNvPr>
          <p:cNvGrpSpPr/>
          <p:nvPr userDrawn="1"/>
        </p:nvGrpSpPr>
        <p:grpSpPr>
          <a:xfrm>
            <a:off x="776655" y="-3810"/>
            <a:ext cx="2548021" cy="6861810"/>
            <a:chOff x="776655" y="-3810"/>
            <a:chExt cx="2548021" cy="68618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F37CEC-AB18-4979-A569-0C7539CCF42C}"/>
                </a:ext>
              </a:extLst>
            </p:cNvPr>
            <p:cNvSpPr/>
            <p:nvPr userDrawn="1"/>
          </p:nvSpPr>
          <p:spPr>
            <a:xfrm>
              <a:off x="868217" y="0"/>
              <a:ext cx="2456459" cy="6858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US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717497-129A-47D6-BFE3-B20BF4A9F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6655" y="-3810"/>
              <a:ext cx="0" cy="6861810"/>
            </a:xfrm>
            <a:prstGeom prst="line">
              <a:avLst/>
            </a:prstGeom>
            <a:ln w="117475" cap="flat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2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D37792-57F4-4CC0-8468-A1540CDD5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609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D37792-57F4-4CC0-8468-A1540CDD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ctionTitle">
            <a:extLst>
              <a:ext uri="{FF2B5EF4-FFF2-40B4-BE49-F238E27FC236}">
                <a16:creationId xmlns:a16="http://schemas.microsoft.com/office/drawing/2014/main" id="{A9759D4B-EC99-4B64-B8A9-C3940FAFFB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4780" y="1825373"/>
            <a:ext cx="7526274" cy="61555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dirty="0"/>
              <a:t>CLICK TO ADD SECTION TITLE</a:t>
            </a:r>
          </a:p>
        </p:txBody>
      </p:sp>
      <p:sp>
        <p:nvSpPr>
          <p:cNvPr id="13" name="SectionTitle">
            <a:extLst>
              <a:ext uri="{FF2B5EF4-FFF2-40B4-BE49-F238E27FC236}">
                <a16:creationId xmlns:a16="http://schemas.microsoft.com/office/drawing/2014/main" id="{7B334E21-B247-4E1D-B6AA-022D6C0F25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4780" y="2721485"/>
            <a:ext cx="7526274" cy="4308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dirty="0"/>
              <a:t>Click to add section title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86B48261-913C-4841-A650-E2CDEB9115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2208" y="6154231"/>
            <a:ext cx="3449136" cy="746483"/>
          </a:xfrm>
          <a:prstGeom prst="rect">
            <a:avLst/>
          </a:prstGeom>
        </p:spPr>
      </p:pic>
      <p:pic>
        <p:nvPicPr>
          <p:cNvPr id="10" name="Picture 9" descr="Text, application&#10;&#10;Description automatically generated">
            <a:extLst>
              <a:ext uri="{FF2B5EF4-FFF2-40B4-BE49-F238E27FC236}">
                <a16:creationId xmlns:a16="http://schemas.microsoft.com/office/drawing/2014/main" id="{B1894B4C-AB8D-401D-9D81-26321BEB8D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2208" y="6154231"/>
            <a:ext cx="3449136" cy="755415"/>
          </a:xfrm>
          <a:prstGeom prst="rect">
            <a:avLst/>
          </a:prstGeom>
        </p:spPr>
      </p:pic>
      <p:sp>
        <p:nvSpPr>
          <p:cNvPr id="17" name="SectionNumber">
            <a:extLst>
              <a:ext uri="{FF2B5EF4-FFF2-40B4-BE49-F238E27FC236}">
                <a16:creationId xmlns:a16="http://schemas.microsoft.com/office/drawing/2014/main" id="{49EA15D8-F138-4E54-A82F-BBD8C80ED8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3678" y="1155959"/>
            <a:ext cx="1625536" cy="256993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700" b="0" i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 dirty="0"/>
              <a:t>1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88AE52-29E7-4C68-A0F7-4AEFE9B7FCBB}"/>
              </a:ext>
            </a:extLst>
          </p:cNvPr>
          <p:cNvGrpSpPr/>
          <p:nvPr userDrawn="1"/>
        </p:nvGrpSpPr>
        <p:grpSpPr>
          <a:xfrm>
            <a:off x="776655" y="-3810"/>
            <a:ext cx="2548021" cy="6861810"/>
            <a:chOff x="776655" y="-3810"/>
            <a:chExt cx="2548021" cy="68618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2171F6-7811-4EDE-886E-22724B7CED1F}"/>
                </a:ext>
              </a:extLst>
            </p:cNvPr>
            <p:cNvSpPr/>
            <p:nvPr userDrawn="1"/>
          </p:nvSpPr>
          <p:spPr>
            <a:xfrm>
              <a:off x="868217" y="0"/>
              <a:ext cx="2456459" cy="6858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US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08314D-1B41-4702-9FCC-E6285C4196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6655" y="-3810"/>
              <a:ext cx="0" cy="6861810"/>
            </a:xfrm>
            <a:prstGeom prst="line">
              <a:avLst/>
            </a:prstGeom>
            <a:ln w="117475" cap="flat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043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D37792-57F4-4CC0-8468-A1540CDD5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490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76" imgH="676" progId="TCLayout.ActiveDocument.1">
                  <p:embed/>
                </p:oleObj>
              </mc:Choice>
              <mc:Fallback>
                <p:oleObj name="think-cell Slide" r:id="rId3" imgW="676" imgH="6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D37792-57F4-4CC0-8468-A1540CDD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80" y="1825373"/>
            <a:ext cx="7526274" cy="61555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dirty="0"/>
              <a:t>CLICK TO ADD SECTION TITLE</a:t>
            </a:r>
          </a:p>
        </p:txBody>
      </p:sp>
      <p:sp>
        <p:nvSpPr>
          <p:cNvPr id="7" name="SectionTitle">
            <a:extLst>
              <a:ext uri="{FF2B5EF4-FFF2-40B4-BE49-F238E27FC236}">
                <a16:creationId xmlns:a16="http://schemas.microsoft.com/office/drawing/2014/main" id="{C04CFBE2-B453-4965-9320-4EF5CF6016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4780" y="2721485"/>
            <a:ext cx="7526274" cy="43088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dirty="0"/>
              <a:t>Click to add section title</a:t>
            </a:r>
          </a:p>
        </p:txBody>
      </p:sp>
      <p:pic>
        <p:nvPicPr>
          <p:cNvPr id="11" name="Picture 10" descr="Text, application&#10;&#10;Description automatically generated">
            <a:extLst>
              <a:ext uri="{FF2B5EF4-FFF2-40B4-BE49-F238E27FC236}">
                <a16:creationId xmlns:a16="http://schemas.microsoft.com/office/drawing/2014/main" id="{B0FB11B4-075A-4EDB-BD1B-3D8B245B0C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2208" y="6154231"/>
            <a:ext cx="3449136" cy="755415"/>
          </a:xfrm>
          <a:prstGeom prst="rect">
            <a:avLst/>
          </a:prstGeom>
        </p:spPr>
      </p:pic>
      <p:sp>
        <p:nvSpPr>
          <p:cNvPr id="10" name="SectionNumber">
            <a:extLst>
              <a:ext uri="{FF2B5EF4-FFF2-40B4-BE49-F238E27FC236}">
                <a16:creationId xmlns:a16="http://schemas.microsoft.com/office/drawing/2014/main" id="{526C892B-AF76-4CC1-85D6-C7062A1C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3678" y="1155959"/>
            <a:ext cx="1625536" cy="256993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700" b="0" i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fr-FR" dirty="0"/>
              <a:t>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2BAC82-B277-4AE0-96DA-A5B75C6456A4}"/>
              </a:ext>
            </a:extLst>
          </p:cNvPr>
          <p:cNvGrpSpPr/>
          <p:nvPr userDrawn="1"/>
        </p:nvGrpSpPr>
        <p:grpSpPr>
          <a:xfrm>
            <a:off x="776655" y="-3810"/>
            <a:ext cx="2548021" cy="6861810"/>
            <a:chOff x="776655" y="-3810"/>
            <a:chExt cx="2548021" cy="68618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0FEBB-9DE6-4F87-BAA6-DFB50CCA9DC1}"/>
                </a:ext>
              </a:extLst>
            </p:cNvPr>
            <p:cNvSpPr/>
            <p:nvPr userDrawn="1"/>
          </p:nvSpPr>
          <p:spPr>
            <a:xfrm>
              <a:off x="868217" y="0"/>
              <a:ext cx="2456459" cy="685800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US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16FAC7-E199-4F6B-B222-2363C5B2F0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6655" y="-3810"/>
              <a:ext cx="0" cy="6861810"/>
            </a:xfrm>
            <a:prstGeom prst="line">
              <a:avLst/>
            </a:prstGeom>
            <a:ln w="117475" cap="flat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FFFDD5-880B-4564-9645-1C7AB2807A96}"/>
              </a:ext>
            </a:extLst>
          </p:cNvPr>
          <p:cNvSpPr/>
          <p:nvPr userDrawn="1"/>
        </p:nvSpPr>
        <p:spPr>
          <a:xfrm>
            <a:off x="-12000" y="-6438"/>
            <a:ext cx="12204000" cy="1118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80572" y="174102"/>
            <a:ext cx="11030857" cy="75895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1126276" y="3357904"/>
            <a:ext cx="2089364" cy="55399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</a:t>
            </a:r>
          </a:p>
        </p:txBody>
      </p:sp>
      <p:sp>
        <p:nvSpPr>
          <p:cNvPr id="4" name="Content Left"/>
          <p:cNvSpPr>
            <a:spLocks noGrp="1"/>
          </p:cNvSpPr>
          <p:nvPr>
            <p:ph type="body" sz="half" idx="11"/>
          </p:nvPr>
        </p:nvSpPr>
        <p:spPr>
          <a:xfrm>
            <a:off x="1126277" y="4114565"/>
            <a:ext cx="2089363" cy="18137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1"/>
          <p:cNvSpPr>
            <a:spLocks noGrp="1" noChangeAspect="1"/>
          </p:cNvSpPr>
          <p:nvPr>
            <p:ph type="pic" sz="quarter" idx="20"/>
          </p:nvPr>
        </p:nvSpPr>
        <p:spPr>
          <a:xfrm>
            <a:off x="1621808" y="1634302"/>
            <a:ext cx="1098299" cy="1098437"/>
          </a:xfrm>
          <a:prstGeom prst="ellipse">
            <a:avLst/>
          </a:prstGeom>
        </p:spPr>
        <p:txBody>
          <a:bodyPr lIns="0" tIns="822960" rIns="0" bIns="0" anchor="ctr"/>
          <a:lstStyle>
            <a:lvl1pPr marL="0" indent="0" algn="ctr">
              <a:buNone/>
              <a:defRPr sz="1800">
                <a:solidFill>
                  <a:srgbClr val="C3C3C3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1" name="Heading Left">
            <a:extLst>
              <a:ext uri="{FF2B5EF4-FFF2-40B4-BE49-F238E27FC236}">
                <a16:creationId xmlns:a16="http://schemas.microsoft.com/office/drawing/2014/main" id="{938C708B-1962-4E18-8FB2-164F89CA2B1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747556" y="3357904"/>
            <a:ext cx="2089364" cy="55399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</a:t>
            </a:r>
          </a:p>
        </p:txBody>
      </p:sp>
      <p:sp>
        <p:nvSpPr>
          <p:cNvPr id="22" name="Content Left">
            <a:extLst>
              <a:ext uri="{FF2B5EF4-FFF2-40B4-BE49-F238E27FC236}">
                <a16:creationId xmlns:a16="http://schemas.microsoft.com/office/drawing/2014/main" id="{5B5222BD-A28A-43A4-8316-BD6AAF3CB77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747557" y="4114565"/>
            <a:ext cx="2089363" cy="18137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1">
            <a:extLst>
              <a:ext uri="{FF2B5EF4-FFF2-40B4-BE49-F238E27FC236}">
                <a16:creationId xmlns:a16="http://schemas.microsoft.com/office/drawing/2014/main" id="{CE404D08-24D0-4F45-9BFB-F1206A140DF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243088" y="1634302"/>
            <a:ext cx="1098299" cy="1098437"/>
          </a:xfrm>
          <a:prstGeom prst="ellipse">
            <a:avLst/>
          </a:prstGeom>
        </p:spPr>
        <p:txBody>
          <a:bodyPr lIns="0" tIns="822960" rIns="0" bIns="0" anchor="ctr"/>
          <a:lstStyle>
            <a:lvl1pPr marL="0" indent="0" algn="ctr">
              <a:buNone/>
              <a:defRPr sz="1800">
                <a:solidFill>
                  <a:srgbClr val="C3C3C3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24" name="Heading Left">
            <a:extLst>
              <a:ext uri="{FF2B5EF4-FFF2-40B4-BE49-F238E27FC236}">
                <a16:creationId xmlns:a16="http://schemas.microsoft.com/office/drawing/2014/main" id="{0F9A2888-A2B2-4841-A5B6-75F74212654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68836" y="3322320"/>
            <a:ext cx="2089364" cy="55399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</a:t>
            </a:r>
          </a:p>
        </p:txBody>
      </p:sp>
      <p:sp>
        <p:nvSpPr>
          <p:cNvPr id="25" name="Content Left">
            <a:extLst>
              <a:ext uri="{FF2B5EF4-FFF2-40B4-BE49-F238E27FC236}">
                <a16:creationId xmlns:a16="http://schemas.microsoft.com/office/drawing/2014/main" id="{D6FDCAF4-28A8-4C04-A0B9-FD18E71D2A32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368837" y="4078981"/>
            <a:ext cx="2089363" cy="18137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1">
            <a:extLst>
              <a:ext uri="{FF2B5EF4-FFF2-40B4-BE49-F238E27FC236}">
                <a16:creationId xmlns:a16="http://schemas.microsoft.com/office/drawing/2014/main" id="{A67A32AF-3181-4631-ADFE-D42E3A84C05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64368" y="1634302"/>
            <a:ext cx="1098299" cy="1098437"/>
          </a:xfrm>
          <a:prstGeom prst="ellipse">
            <a:avLst/>
          </a:prstGeom>
        </p:spPr>
        <p:txBody>
          <a:bodyPr lIns="0" tIns="822960" rIns="0" bIns="0" anchor="ctr"/>
          <a:lstStyle>
            <a:lvl1pPr marL="0" indent="0" algn="ctr">
              <a:buNone/>
              <a:defRPr sz="1800">
                <a:solidFill>
                  <a:srgbClr val="C3C3C3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1" name="Heading Left">
            <a:extLst>
              <a:ext uri="{FF2B5EF4-FFF2-40B4-BE49-F238E27FC236}">
                <a16:creationId xmlns:a16="http://schemas.microsoft.com/office/drawing/2014/main" id="{73DBEA7F-F580-412A-B84D-88028CBDA430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90116" y="3322320"/>
            <a:ext cx="2089364" cy="553998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</a:t>
            </a:r>
          </a:p>
        </p:txBody>
      </p:sp>
      <p:sp>
        <p:nvSpPr>
          <p:cNvPr id="32" name="Content Left">
            <a:extLst>
              <a:ext uri="{FF2B5EF4-FFF2-40B4-BE49-F238E27FC236}">
                <a16:creationId xmlns:a16="http://schemas.microsoft.com/office/drawing/2014/main" id="{28F22FC5-85CC-4C24-BCC9-E4DC00880229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90117" y="4078981"/>
            <a:ext cx="2089363" cy="18137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1">
            <a:extLst>
              <a:ext uri="{FF2B5EF4-FFF2-40B4-BE49-F238E27FC236}">
                <a16:creationId xmlns:a16="http://schemas.microsoft.com/office/drawing/2014/main" id="{FFCDC88E-3375-40E1-AFD5-A17ADFE274FA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485648" y="1639081"/>
            <a:ext cx="1098299" cy="1098437"/>
          </a:xfrm>
          <a:prstGeom prst="ellipse">
            <a:avLst/>
          </a:prstGeom>
        </p:spPr>
        <p:txBody>
          <a:bodyPr lIns="0" tIns="822960" rIns="0" bIns="0" anchor="ctr"/>
          <a:lstStyle>
            <a:lvl1pPr marL="0" indent="0" algn="ctr">
              <a:buNone/>
              <a:defRPr sz="1800">
                <a:solidFill>
                  <a:srgbClr val="C3C3C3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80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1832">
          <p15:clr>
            <a:srgbClr val="FBAE40"/>
          </p15:clr>
        </p15:guide>
        <p15:guide id="4" pos="2192">
          <p15:clr>
            <a:srgbClr val="FBAE40"/>
          </p15:clr>
        </p15:guide>
        <p15:guide id="5" pos="3656">
          <p15:clr>
            <a:srgbClr val="FBAE40"/>
          </p15:clr>
        </p15:guide>
        <p15:guide id="6" pos="4024">
          <p15:clr>
            <a:srgbClr val="FBAE40"/>
          </p15:clr>
        </p15:guide>
        <p15:guide id="7" pos="5488">
          <p15:clr>
            <a:srgbClr val="FBAE40"/>
          </p15:clr>
        </p15:guide>
        <p15:guide id="8" pos="58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45E5DA2-A6A8-4C8E-9C52-F2CA3794AD53}"/>
              </a:ext>
            </a:extLst>
          </p:cNvPr>
          <p:cNvSpPr txBox="1"/>
          <p:nvPr userDrawn="1"/>
        </p:nvSpPr>
        <p:spPr>
          <a:xfrm>
            <a:off x="0" y="6465735"/>
            <a:ext cx="12204000" cy="39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6430BA-562B-4DCA-9110-9304B6126FAC}"/>
              </a:ext>
            </a:extLst>
          </p:cNvPr>
          <p:cNvSpPr/>
          <p:nvPr userDrawn="1"/>
        </p:nvSpPr>
        <p:spPr>
          <a:xfrm>
            <a:off x="0" y="0"/>
            <a:ext cx="12192000" cy="11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8BEB831-20EF-4B09-998F-38EF6866123D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293239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676" imgH="676" progId="TCLayout.ActiveDocument.1">
                  <p:embed/>
                </p:oleObj>
              </mc:Choice>
              <mc:Fallback>
                <p:oleObj name="think-cell Slide" r:id="rId25" imgW="676" imgH="6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8BEB831-20EF-4B09-998F-38EF68661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75A6CA76-1E6C-406B-BA9B-F3DB03E740C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kern="0" baseline="0" dirty="0">
              <a:solidFill>
                <a:schemeClr val="tx1"/>
              </a:solidFill>
              <a:latin typeface="Arial Nova" panose="020B0504020202020204" pitchFamily="34" charset="0"/>
              <a:ea typeface="+mj-ea"/>
              <a:cs typeface="+mj-cs"/>
              <a:sym typeface="Arial Nova" panose="020B05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2" y="177321"/>
            <a:ext cx="11030857" cy="75895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3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tx1"/>
                </a:solidFill>
              </a:defRPr>
            </a:lvl1pPr>
          </a:lstStyle>
          <a:p>
            <a:fld id="{3717302B-0D80-4859-99FF-C10A65A849E5}" type="datetime1">
              <a:rPr lang="en-GB" smtClean="0"/>
              <a:t>13/03/2023</a:t>
            </a:fld>
            <a:endParaRPr lang="en-GB" dirty="0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8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tx1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Number" hidden="1"/>
          <p:cNvSpPr txBox="1"/>
          <p:nvPr/>
        </p:nvSpPr>
        <p:spPr>
          <a:xfrm>
            <a:off x="11453219" y="6552456"/>
            <a:ext cx="16030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3CC74-D785-4C96-8C6E-EB177D1B9A1D}" type="slidenum">
              <a:rPr lang="en-GB" sz="1000" smtClean="0">
                <a:solidFill>
                  <a:schemeClr val="tx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6CE990-CEF1-4725-9F8D-C89C5C6FE715}"/>
              </a:ext>
            </a:extLst>
          </p:cNvPr>
          <p:cNvSpPr txBox="1"/>
          <p:nvPr/>
        </p:nvSpPr>
        <p:spPr>
          <a:xfrm>
            <a:off x="580572" y="6525236"/>
            <a:ext cx="3947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2295BA96-7B0F-46F6-9295-76847840F493}" type="slidenum">
              <a:rPr lang="en-GB" sz="1800" i="0" kern="0" smtClean="0">
                <a:solidFill>
                  <a:schemeClr val="bg1"/>
                </a:solidFill>
                <a:latin typeface="+mn-lt"/>
              </a:rPr>
              <a:pPr algn="l"/>
              <a:t>‹#›</a:t>
            </a:fld>
            <a:endParaRPr lang="en-GB" sz="1800" i="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Content Placeholder 8" descr="Text, application&#10;&#10;Description automatically generated">
            <a:extLst>
              <a:ext uri="{FF2B5EF4-FFF2-40B4-BE49-F238E27FC236}">
                <a16:creationId xmlns:a16="http://schemas.microsoft.com/office/drawing/2014/main" id="{C72C46E1-3CC4-4A75-8D92-655B93204E6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570720" y="6432091"/>
            <a:ext cx="2115319" cy="463288"/>
          </a:xfrm>
          <a:prstGeom prst="rect">
            <a:avLst/>
          </a:prstGeom>
        </p:spPr>
      </p:pic>
      <p:sp>
        <p:nvSpPr>
          <p:cNvPr id="18" name="BodyText">
            <a:extLst>
              <a:ext uri="{FF2B5EF4-FFF2-40B4-BE49-F238E27FC236}">
                <a16:creationId xmlns:a16="http://schemas.microsoft.com/office/drawing/2014/main" id="{A6B97BE6-5808-4351-8DE5-A40903D0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73" y="1399031"/>
            <a:ext cx="11030857" cy="4929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8D9750-9345-4CED-915C-A8D63B756A5D}"/>
              </a:ext>
            </a:extLst>
          </p:cNvPr>
          <p:cNvCxnSpPr>
            <a:cxnSpLocks/>
          </p:cNvCxnSpPr>
          <p:nvPr/>
        </p:nvCxnSpPr>
        <p:spPr>
          <a:xfrm>
            <a:off x="0" y="1182186"/>
            <a:ext cx="12192000" cy="0"/>
          </a:xfrm>
          <a:prstGeom prst="line">
            <a:avLst/>
          </a:prstGeom>
          <a:ln w="3175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C1830B-5C83-4A87-B279-41738EB2CFC7}"/>
              </a:ext>
            </a:extLst>
          </p:cNvPr>
          <p:cNvCxnSpPr>
            <a:cxnSpLocks/>
          </p:cNvCxnSpPr>
          <p:nvPr/>
        </p:nvCxnSpPr>
        <p:spPr>
          <a:xfrm>
            <a:off x="0" y="1121274"/>
            <a:ext cx="12192000" cy="0"/>
          </a:xfrm>
          <a:prstGeom prst="line">
            <a:avLst/>
          </a:prstGeom>
          <a:ln w="22225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76" r:id="rId3"/>
    <p:sldLayoutId id="2147483720" r:id="rId4"/>
    <p:sldLayoutId id="2147483761" r:id="rId5"/>
    <p:sldLayoutId id="2147483769" r:id="rId6"/>
    <p:sldLayoutId id="2147483770" r:id="rId7"/>
    <p:sldLayoutId id="2147483771" r:id="rId8"/>
    <p:sldLayoutId id="2147483763" r:id="rId9"/>
    <p:sldLayoutId id="2147483730" r:id="rId10"/>
    <p:sldLayoutId id="2147483731" r:id="rId11"/>
    <p:sldLayoutId id="2147483755" r:id="rId12"/>
    <p:sldLayoutId id="2147483756" r:id="rId13"/>
    <p:sldLayoutId id="2147483780" r:id="rId14"/>
    <p:sldLayoutId id="2147483735" r:id="rId15"/>
    <p:sldLayoutId id="2147483784" r:id="rId16"/>
    <p:sldLayoutId id="2147483783" r:id="rId17"/>
    <p:sldLayoutId id="2147483781" r:id="rId18"/>
    <p:sldLayoutId id="2147483736" r:id="rId19"/>
    <p:sldLayoutId id="2147483772" r:id="rId20"/>
    <p:sldLayoutId id="2147483757" r:id="rId21"/>
  </p:sldLayoutIdLst>
  <p:hf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lang="en-GB" sz="3200" b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1200"/>
        </a:spcAft>
        <a:buFont typeface="Century Gothic" panose="020B0502020202020204" pitchFamily="34" charset="0"/>
        <a:buChar char="–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0"/>
        </a:spcBef>
        <a:spcAft>
          <a:spcPts val="1200"/>
        </a:spcAft>
        <a:buFont typeface="Courier New" panose="02070309020205020404" pitchFamily="49" charset="0"/>
        <a:buChar char="o"/>
        <a:defRPr sz="18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-"/>
        <a:defRPr sz="16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-"/>
        <a:defRPr sz="16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-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18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36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54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72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90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08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126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1440000" algn="l" defTabSz="914400" rtl="0" eaLnBrk="1" latinLnBrk="0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6">
          <p15:clr>
            <a:srgbClr val="F26B43"/>
          </p15:clr>
        </p15:guide>
        <p15:guide id="2" pos="7314">
          <p15:clr>
            <a:srgbClr val="F26B43"/>
          </p15:clr>
        </p15:guide>
        <p15:guide id="3" orient="horz" pos="24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36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5B5C39-745C-470E-A469-3E64ABCDD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454" y="1123566"/>
            <a:ext cx="5495546" cy="1083374"/>
          </a:xfrm>
        </p:spPr>
        <p:txBody>
          <a:bodyPr/>
          <a:lstStyle/>
          <a:p>
            <a:r>
              <a:rPr lang="en-GB" dirty="0"/>
              <a:t>Increasing Pricing Capability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D18B0-0CCE-41B8-9569-E7A9D8E2C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455" y="2668519"/>
            <a:ext cx="5495545" cy="553998"/>
          </a:xfrm>
        </p:spPr>
        <p:txBody>
          <a:bodyPr/>
          <a:lstStyle/>
          <a:p>
            <a:r>
              <a:rPr lang="en-GB" dirty="0"/>
              <a:t>Marion </a:t>
            </a:r>
            <a:r>
              <a:rPr lang="en-GB" dirty="0" err="1"/>
              <a:t>Veber</a:t>
            </a:r>
            <a:endParaRPr lang="en-GB" dirty="0"/>
          </a:p>
          <a:p>
            <a:r>
              <a:rPr lang="en-GB" dirty="0"/>
              <a:t>Christos Roussakis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B31446C-123A-611C-9F36-859E968D7A9C}"/>
              </a:ext>
            </a:extLst>
          </p:cNvPr>
          <p:cNvSpPr txBox="1">
            <a:spLocks/>
          </p:cNvSpPr>
          <p:nvPr/>
        </p:nvSpPr>
        <p:spPr>
          <a:xfrm>
            <a:off x="600455" y="4264244"/>
            <a:ext cx="5495545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 dirty="0"/>
              <a:t>RMAPI Conference 09/03/2023</a:t>
            </a:r>
          </a:p>
        </p:txBody>
      </p:sp>
    </p:spTree>
    <p:extLst>
      <p:ext uri="{BB962C8B-B14F-4D97-AF65-F5344CB8AC3E}">
        <p14:creationId xmlns:p14="http://schemas.microsoft.com/office/powerpoint/2010/main" val="167523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used the Van </a:t>
            </a:r>
            <a:r>
              <a:rPr lang="en-GB" dirty="0" err="1"/>
              <a:t>Westendorp</a:t>
            </a:r>
            <a:r>
              <a:rPr lang="en-GB" dirty="0"/>
              <a:t> Price Sensitivity Meter to measure our customers’ willingness to pay…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74B736-2FB1-C67B-3EEC-0A9C09ACC519}"/>
              </a:ext>
            </a:extLst>
          </p:cNvPr>
          <p:cNvSpPr txBox="1">
            <a:spLocks/>
          </p:cNvSpPr>
          <p:nvPr/>
        </p:nvSpPr>
        <p:spPr>
          <a:xfrm>
            <a:off x="161077" y="6162792"/>
            <a:ext cx="2442423" cy="24153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Simon-Kucher x Eurostar – NCO – EIL pricing analysis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8D7D61D-4CB7-801D-AC08-3EB869A7E609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236987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There are multiple points where customer perception changes significantly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0266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D68D3F2-4E21-9330-097A-D917ABFBFEB8}"/>
              </a:ext>
            </a:extLst>
          </p:cNvPr>
          <p:cNvSpPr txBox="1"/>
          <p:nvPr/>
        </p:nvSpPr>
        <p:spPr>
          <a:xfrm>
            <a:off x="6301493" y="1596041"/>
            <a:ext cx="57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…and we came across some interesting findings:</a:t>
            </a:r>
          </a:p>
        </p:txBody>
      </p:sp>
      <p:graphicFrame>
        <p:nvGraphicFramePr>
          <p:cNvPr id="38" name="Table 7">
            <a:extLst>
              <a:ext uri="{FF2B5EF4-FFF2-40B4-BE49-F238E27FC236}">
                <a16:creationId xmlns:a16="http://schemas.microsoft.com/office/drawing/2014/main" id="{74EB81B6-0972-1B57-1C8D-AFE8265CC568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367990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These points are closer together when the prices are low and get further apart as prices go 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140548"/>
                  </a:ext>
                </a:extLst>
              </a:tr>
            </a:tbl>
          </a:graphicData>
        </a:graphic>
      </p:graphicFrame>
      <p:graphicFrame>
        <p:nvGraphicFramePr>
          <p:cNvPr id="39" name="Table 7">
            <a:extLst>
              <a:ext uri="{FF2B5EF4-FFF2-40B4-BE49-F238E27FC236}">
                <a16:creationId xmlns:a16="http://schemas.microsoft.com/office/drawing/2014/main" id="{33675B6A-AB4F-885C-BCEF-3BAE869B7DFD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498993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There are more such points in our Standard class and less at the higher classes. Also, the curve becomes less steep at the higher classes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6439"/>
                  </a:ext>
                </a:extLst>
              </a:tr>
            </a:tbl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F40F2F75-3BEE-B02C-FB94-C1F2E853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0" y="1380141"/>
            <a:ext cx="5761219" cy="467603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4F0C91B-415E-1588-B259-C089A0D5189F}"/>
              </a:ext>
            </a:extLst>
          </p:cNvPr>
          <p:cNvGrpSpPr/>
          <p:nvPr/>
        </p:nvGrpSpPr>
        <p:grpSpPr>
          <a:xfrm>
            <a:off x="987600" y="2608634"/>
            <a:ext cx="3981500" cy="2450200"/>
            <a:chOff x="987600" y="2608634"/>
            <a:chExt cx="3981500" cy="2450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2A0553-8DA1-36A6-3542-F2A2D6BF61C2}"/>
                </a:ext>
              </a:extLst>
            </p:cNvPr>
            <p:cNvCxnSpPr/>
            <p:nvPr/>
          </p:nvCxnSpPr>
          <p:spPr>
            <a:xfrm>
              <a:off x="987600" y="4940034"/>
              <a:ext cx="108000" cy="1188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969FBB-293D-A213-0EAD-E0C7F003C524}"/>
                </a:ext>
              </a:extLst>
            </p:cNvPr>
            <p:cNvCxnSpPr/>
            <p:nvPr/>
          </p:nvCxnSpPr>
          <p:spPr>
            <a:xfrm>
              <a:off x="1127300" y="4818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8618B8-2FD3-C6E3-CA11-40CDF185618F}"/>
                </a:ext>
              </a:extLst>
            </p:cNvPr>
            <p:cNvCxnSpPr/>
            <p:nvPr/>
          </p:nvCxnSpPr>
          <p:spPr>
            <a:xfrm>
              <a:off x="1254300" y="4678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66219B-D306-68FE-559C-69AB806B2612}"/>
                </a:ext>
              </a:extLst>
            </p:cNvPr>
            <p:cNvCxnSpPr/>
            <p:nvPr/>
          </p:nvCxnSpPr>
          <p:spPr>
            <a:xfrm>
              <a:off x="1381300" y="4424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61AD951-780B-C2FE-56DF-5481C5EACD05}"/>
                </a:ext>
              </a:extLst>
            </p:cNvPr>
            <p:cNvCxnSpPr/>
            <p:nvPr/>
          </p:nvCxnSpPr>
          <p:spPr>
            <a:xfrm>
              <a:off x="1521000" y="4107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F700D0-92C4-4BA9-6D55-EEE780A2810F}"/>
                </a:ext>
              </a:extLst>
            </p:cNvPr>
            <p:cNvCxnSpPr/>
            <p:nvPr/>
          </p:nvCxnSpPr>
          <p:spPr>
            <a:xfrm>
              <a:off x="1660700" y="38278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BAF415-21FB-9A4A-1019-6E41E1344DBC}"/>
                </a:ext>
              </a:extLst>
            </p:cNvPr>
            <p:cNvCxnSpPr/>
            <p:nvPr/>
          </p:nvCxnSpPr>
          <p:spPr>
            <a:xfrm>
              <a:off x="18766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1FA0C4-E8C4-EB56-8784-054EE39D9B41}"/>
                </a:ext>
              </a:extLst>
            </p:cNvPr>
            <p:cNvCxnSpPr/>
            <p:nvPr/>
          </p:nvCxnSpPr>
          <p:spPr>
            <a:xfrm>
              <a:off x="2283000" y="2862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EC028A-AD8D-A439-86D0-E6420C19B2D4}"/>
                </a:ext>
              </a:extLst>
            </p:cNvPr>
            <p:cNvCxnSpPr/>
            <p:nvPr/>
          </p:nvCxnSpPr>
          <p:spPr>
            <a:xfrm>
              <a:off x="2613200" y="2608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BDEE82-979E-6794-B812-A06706F36CE3}"/>
                </a:ext>
              </a:extLst>
            </p:cNvPr>
            <p:cNvCxnSpPr/>
            <p:nvPr/>
          </p:nvCxnSpPr>
          <p:spPr>
            <a:xfrm>
              <a:off x="1648000" y="48819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838E4C-155E-E0F3-7F54-F4F8F826B666}"/>
                </a:ext>
              </a:extLst>
            </p:cNvPr>
            <p:cNvCxnSpPr/>
            <p:nvPr/>
          </p:nvCxnSpPr>
          <p:spPr>
            <a:xfrm>
              <a:off x="1863900" y="4729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686E63-BD54-7E09-0508-C60C77B38D5A}"/>
                </a:ext>
              </a:extLst>
            </p:cNvPr>
            <p:cNvCxnSpPr/>
            <p:nvPr/>
          </p:nvCxnSpPr>
          <p:spPr>
            <a:xfrm>
              <a:off x="2143300" y="4386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6DF330-C419-3417-4948-EFEA517A5A07}"/>
                </a:ext>
              </a:extLst>
            </p:cNvPr>
            <p:cNvCxnSpPr/>
            <p:nvPr/>
          </p:nvCxnSpPr>
          <p:spPr>
            <a:xfrm>
              <a:off x="2587800" y="3840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0826F5-D076-2541-8717-107F7742E0B1}"/>
                </a:ext>
              </a:extLst>
            </p:cNvPr>
            <p:cNvCxnSpPr/>
            <p:nvPr/>
          </p:nvCxnSpPr>
          <p:spPr>
            <a:xfrm>
              <a:off x="29815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F66C1E0-1915-34FF-C706-FEDC5FF88838}"/>
                </a:ext>
              </a:extLst>
            </p:cNvPr>
            <p:cNvCxnSpPr/>
            <p:nvPr/>
          </p:nvCxnSpPr>
          <p:spPr>
            <a:xfrm>
              <a:off x="3337100" y="2964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F05959-F4B5-F77E-B895-D4D93D333935}"/>
                </a:ext>
              </a:extLst>
            </p:cNvPr>
            <p:cNvCxnSpPr/>
            <p:nvPr/>
          </p:nvCxnSpPr>
          <p:spPr>
            <a:xfrm>
              <a:off x="4124500" y="4094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1B27F-DA82-C458-8B61-E0F722C37345}"/>
                </a:ext>
              </a:extLst>
            </p:cNvPr>
            <p:cNvCxnSpPr/>
            <p:nvPr/>
          </p:nvCxnSpPr>
          <p:spPr>
            <a:xfrm>
              <a:off x="4302300" y="3751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287804-33AB-ADF4-07BE-94428478DDD4}"/>
                </a:ext>
              </a:extLst>
            </p:cNvPr>
            <p:cNvCxnSpPr/>
            <p:nvPr/>
          </p:nvCxnSpPr>
          <p:spPr>
            <a:xfrm>
              <a:off x="3337100" y="4437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9894FEA-126A-19BD-E089-DB55A56A44D1}"/>
                </a:ext>
              </a:extLst>
            </p:cNvPr>
            <p:cNvCxnSpPr/>
            <p:nvPr/>
          </p:nvCxnSpPr>
          <p:spPr>
            <a:xfrm>
              <a:off x="4861100" y="3332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B432C662-E666-85D5-B683-F8DEB643D894}"/>
              </a:ext>
            </a:extLst>
          </p:cNvPr>
          <p:cNvSpPr/>
          <p:nvPr/>
        </p:nvSpPr>
        <p:spPr>
          <a:xfrm rot="2093290">
            <a:off x="1488843" y="2175700"/>
            <a:ext cx="592051" cy="3299961"/>
          </a:xfrm>
          <a:custGeom>
            <a:avLst/>
            <a:gdLst>
              <a:gd name="connsiteX0" fmla="*/ 0 w 592051"/>
              <a:gd name="connsiteY0" fmla="*/ 1649981 h 3299961"/>
              <a:gd name="connsiteX1" fmla="*/ 296026 w 592051"/>
              <a:gd name="connsiteY1" fmla="*/ 0 h 3299961"/>
              <a:gd name="connsiteX2" fmla="*/ 592052 w 592051"/>
              <a:gd name="connsiteY2" fmla="*/ 1649981 h 3299961"/>
              <a:gd name="connsiteX3" fmla="*/ 296026 w 592051"/>
              <a:gd name="connsiteY3" fmla="*/ 3299962 h 3299961"/>
              <a:gd name="connsiteX4" fmla="*/ 0 w 592051"/>
              <a:gd name="connsiteY4" fmla="*/ 1649981 h 329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51" h="3299961" extrusionOk="0">
                <a:moveTo>
                  <a:pt x="0" y="1649981"/>
                </a:moveTo>
                <a:cubicBezTo>
                  <a:pt x="3726" y="738954"/>
                  <a:pt x="142471" y="4223"/>
                  <a:pt x="296026" y="0"/>
                </a:cubicBezTo>
                <a:cubicBezTo>
                  <a:pt x="562484" y="16539"/>
                  <a:pt x="509612" y="761074"/>
                  <a:pt x="592052" y="1649981"/>
                </a:cubicBezTo>
                <a:cubicBezTo>
                  <a:pt x="588507" y="2564381"/>
                  <a:pt x="456222" y="3285656"/>
                  <a:pt x="296026" y="3299962"/>
                </a:cubicBezTo>
                <a:cubicBezTo>
                  <a:pt x="114693" y="3221322"/>
                  <a:pt x="-46772" y="2502063"/>
                  <a:pt x="0" y="1649981"/>
                </a:cubicBezTo>
                <a:close/>
              </a:path>
            </a:pathLst>
          </a:custGeom>
          <a:noFill/>
          <a:ln w="9525">
            <a:solidFill>
              <a:srgbClr val="B0002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4511547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38DEF2-8E91-C25A-F6EF-BB3B571E42F9}"/>
              </a:ext>
            </a:extLst>
          </p:cNvPr>
          <p:cNvSpPr/>
          <p:nvPr/>
        </p:nvSpPr>
        <p:spPr>
          <a:xfrm rot="2435326">
            <a:off x="2311235" y="2429201"/>
            <a:ext cx="592051" cy="3030943"/>
          </a:xfrm>
          <a:custGeom>
            <a:avLst/>
            <a:gdLst>
              <a:gd name="connsiteX0" fmla="*/ 0 w 592051"/>
              <a:gd name="connsiteY0" fmla="*/ 1515472 h 3030943"/>
              <a:gd name="connsiteX1" fmla="*/ 296026 w 592051"/>
              <a:gd name="connsiteY1" fmla="*/ 0 h 3030943"/>
              <a:gd name="connsiteX2" fmla="*/ 592052 w 592051"/>
              <a:gd name="connsiteY2" fmla="*/ 1515472 h 3030943"/>
              <a:gd name="connsiteX3" fmla="*/ 296026 w 592051"/>
              <a:gd name="connsiteY3" fmla="*/ 3030944 h 3030943"/>
              <a:gd name="connsiteX4" fmla="*/ 0 w 592051"/>
              <a:gd name="connsiteY4" fmla="*/ 1515472 h 303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51" h="3030943" extrusionOk="0">
                <a:moveTo>
                  <a:pt x="0" y="1515472"/>
                </a:moveTo>
                <a:cubicBezTo>
                  <a:pt x="3726" y="678732"/>
                  <a:pt x="142471" y="4223"/>
                  <a:pt x="296026" y="0"/>
                </a:cubicBezTo>
                <a:cubicBezTo>
                  <a:pt x="593013" y="21443"/>
                  <a:pt x="474313" y="710422"/>
                  <a:pt x="592052" y="1515472"/>
                </a:cubicBezTo>
                <a:cubicBezTo>
                  <a:pt x="588507" y="2355585"/>
                  <a:pt x="456222" y="3016638"/>
                  <a:pt x="296026" y="3030944"/>
                </a:cubicBezTo>
                <a:cubicBezTo>
                  <a:pt x="112746" y="2943720"/>
                  <a:pt x="-33671" y="2309843"/>
                  <a:pt x="0" y="1515472"/>
                </a:cubicBezTo>
                <a:close/>
              </a:path>
            </a:pathLst>
          </a:custGeom>
          <a:noFill/>
          <a:ln w="9525">
            <a:solidFill>
              <a:srgbClr val="B0002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4511547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5BDB1A-D621-D48E-B935-84F984A9212B}"/>
              </a:ext>
            </a:extLst>
          </p:cNvPr>
          <p:cNvSpPr/>
          <p:nvPr/>
        </p:nvSpPr>
        <p:spPr>
          <a:xfrm rot="3038351">
            <a:off x="3876493" y="2654187"/>
            <a:ext cx="592051" cy="2493982"/>
          </a:xfrm>
          <a:custGeom>
            <a:avLst/>
            <a:gdLst>
              <a:gd name="connsiteX0" fmla="*/ 0 w 592051"/>
              <a:gd name="connsiteY0" fmla="*/ 1246991 h 2493982"/>
              <a:gd name="connsiteX1" fmla="*/ 296026 w 592051"/>
              <a:gd name="connsiteY1" fmla="*/ 0 h 2493982"/>
              <a:gd name="connsiteX2" fmla="*/ 592052 w 592051"/>
              <a:gd name="connsiteY2" fmla="*/ 1246991 h 2493982"/>
              <a:gd name="connsiteX3" fmla="*/ 296026 w 592051"/>
              <a:gd name="connsiteY3" fmla="*/ 2493982 h 2493982"/>
              <a:gd name="connsiteX4" fmla="*/ 0 w 592051"/>
              <a:gd name="connsiteY4" fmla="*/ 1246991 h 24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051" h="2493982" extrusionOk="0">
                <a:moveTo>
                  <a:pt x="0" y="1246991"/>
                </a:moveTo>
                <a:cubicBezTo>
                  <a:pt x="3726" y="558529"/>
                  <a:pt x="142471" y="4223"/>
                  <a:pt x="296026" y="0"/>
                </a:cubicBezTo>
                <a:cubicBezTo>
                  <a:pt x="490968" y="5052"/>
                  <a:pt x="547669" y="570330"/>
                  <a:pt x="592052" y="1246991"/>
                </a:cubicBezTo>
                <a:cubicBezTo>
                  <a:pt x="588507" y="1938826"/>
                  <a:pt x="456222" y="2479676"/>
                  <a:pt x="296026" y="2493982"/>
                </a:cubicBezTo>
                <a:cubicBezTo>
                  <a:pt x="120343" y="2440243"/>
                  <a:pt x="-12392" y="1920006"/>
                  <a:pt x="0" y="1246991"/>
                </a:cubicBezTo>
                <a:close/>
              </a:path>
            </a:pathLst>
          </a:custGeom>
          <a:noFill/>
          <a:ln w="9525">
            <a:solidFill>
              <a:srgbClr val="B0002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4511547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B268078-45D6-0CE1-09A9-969E3DC11B96}"/>
              </a:ext>
            </a:extLst>
          </p:cNvPr>
          <p:cNvSpPr/>
          <p:nvPr/>
        </p:nvSpPr>
        <p:spPr>
          <a:xfrm>
            <a:off x="2056468" y="1558653"/>
            <a:ext cx="3683000" cy="1315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b="1" kern="0" dirty="0">
                <a:solidFill>
                  <a:srgbClr val="512179"/>
                </a:solidFill>
              </a:rPr>
              <a:t>Increase the number of buckets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insights we gathered resulted in 3 key changes: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DA75DC-2534-46F3-D3F2-C1AC537BD9BA}"/>
              </a:ext>
            </a:extLst>
          </p:cNvPr>
          <p:cNvGrpSpPr/>
          <p:nvPr/>
        </p:nvGrpSpPr>
        <p:grpSpPr>
          <a:xfrm>
            <a:off x="288368" y="1290551"/>
            <a:ext cx="1975318" cy="1583183"/>
            <a:chOff x="288368" y="1290551"/>
            <a:chExt cx="1975318" cy="1583183"/>
          </a:xfrm>
        </p:grpSpPr>
        <p:sp>
          <p:nvSpPr>
            <p:cNvPr id="45" name="Flowchart: Alternate Process 44">
              <a:extLst>
                <a:ext uri="{FF2B5EF4-FFF2-40B4-BE49-F238E27FC236}">
                  <a16:creationId xmlns:a16="http://schemas.microsoft.com/office/drawing/2014/main" id="{327848FC-8BB8-4C73-3244-EBDDCB486AC6}"/>
                </a:ext>
              </a:extLst>
            </p:cNvPr>
            <p:cNvSpPr/>
            <p:nvPr/>
          </p:nvSpPr>
          <p:spPr>
            <a:xfrm>
              <a:off x="592706" y="1558229"/>
              <a:ext cx="1670980" cy="1315505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EDC9679-CED4-02A4-DA89-01302CBDF4AB}"/>
                </a:ext>
              </a:extLst>
            </p:cNvPr>
            <p:cNvSpPr/>
            <p:nvPr/>
          </p:nvSpPr>
          <p:spPr>
            <a:xfrm>
              <a:off x="1071173" y="1836505"/>
              <a:ext cx="683730" cy="758952"/>
            </a:xfrm>
            <a:custGeom>
              <a:avLst/>
              <a:gdLst>
                <a:gd name="connsiteX0" fmla="*/ 416189 w 416189"/>
                <a:gd name="connsiteY0" fmla="*/ 71438 h 400050"/>
                <a:gd name="connsiteX1" fmla="*/ 225689 w 416189"/>
                <a:gd name="connsiteY1" fmla="*/ 0 h 400050"/>
                <a:gd name="connsiteX2" fmla="*/ 35189 w 416189"/>
                <a:gd name="connsiteY2" fmla="*/ 71438 h 400050"/>
                <a:gd name="connsiteX3" fmla="*/ 36913 w 416189"/>
                <a:gd name="connsiteY3" fmla="*/ 81658 h 400050"/>
                <a:gd name="connsiteX4" fmla="*/ 38818 w 416189"/>
                <a:gd name="connsiteY4" fmla="*/ 91802 h 400050"/>
                <a:gd name="connsiteX5" fmla="*/ 21740 w 416189"/>
                <a:gd name="connsiteY5" fmla="*/ 268853 h 400050"/>
                <a:gd name="connsiteX6" fmla="*/ 114561 w 416189"/>
                <a:gd name="connsiteY6" fmla="*/ 308077 h 400050"/>
                <a:gd name="connsiteX7" fmla="*/ 135068 w 416189"/>
                <a:gd name="connsiteY7" fmla="*/ 306934 h 400050"/>
                <a:gd name="connsiteX8" fmla="*/ 277277 w 416189"/>
                <a:gd name="connsiteY8" fmla="*/ 243916 h 400050"/>
                <a:gd name="connsiteX9" fmla="*/ 306804 w 416189"/>
                <a:gd name="connsiteY9" fmla="*/ 217161 h 400050"/>
                <a:gd name="connsiteX10" fmla="*/ 309300 w 416189"/>
                <a:gd name="connsiteY10" fmla="*/ 214589 h 400050"/>
                <a:gd name="connsiteX11" fmla="*/ 310090 w 416189"/>
                <a:gd name="connsiteY11" fmla="*/ 215017 h 400050"/>
                <a:gd name="connsiteX12" fmla="*/ 334189 w 416189"/>
                <a:gd name="connsiteY12" fmla="*/ 217942 h 400050"/>
                <a:gd name="connsiteX13" fmla="*/ 358061 w 416189"/>
                <a:gd name="connsiteY13" fmla="*/ 177286 h 400050"/>
                <a:gd name="connsiteX14" fmla="*/ 317405 w 416189"/>
                <a:gd name="connsiteY14" fmla="*/ 153413 h 400050"/>
                <a:gd name="connsiteX15" fmla="*/ 293764 w 416189"/>
                <a:gd name="connsiteY15" fmla="*/ 176441 h 400050"/>
                <a:gd name="connsiteX16" fmla="*/ 295822 w 416189"/>
                <a:gd name="connsiteY16" fmla="*/ 200149 h 400050"/>
                <a:gd name="connsiteX17" fmla="*/ 296146 w 416189"/>
                <a:gd name="connsiteY17" fmla="*/ 200835 h 400050"/>
                <a:gd name="connsiteX18" fmla="*/ 294707 w 416189"/>
                <a:gd name="connsiteY18" fmla="*/ 202321 h 400050"/>
                <a:gd name="connsiteX19" fmla="*/ 265342 w 416189"/>
                <a:gd name="connsiteY19" fmla="*/ 229057 h 400050"/>
                <a:gd name="connsiteX20" fmla="*/ 133001 w 416189"/>
                <a:gd name="connsiteY20" fmla="*/ 287998 h 400050"/>
                <a:gd name="connsiteX21" fmla="*/ 94406 w 416189"/>
                <a:gd name="connsiteY21" fmla="*/ 287407 h 400050"/>
                <a:gd name="connsiteX22" fmla="*/ 61345 w 416189"/>
                <a:gd name="connsiteY22" fmla="*/ 108909 h 400050"/>
                <a:gd name="connsiteX23" fmla="*/ 225689 w 416189"/>
                <a:gd name="connsiteY23" fmla="*/ 142875 h 400050"/>
                <a:gd name="connsiteX24" fmla="*/ 390034 w 416189"/>
                <a:gd name="connsiteY24" fmla="*/ 108909 h 400050"/>
                <a:gd name="connsiteX25" fmla="*/ 349724 w 416189"/>
                <a:gd name="connsiteY25" fmla="*/ 326612 h 400050"/>
                <a:gd name="connsiteX26" fmla="*/ 225689 w 416189"/>
                <a:gd name="connsiteY26" fmla="*/ 381000 h 400050"/>
                <a:gd name="connsiteX27" fmla="*/ 102121 w 416189"/>
                <a:gd name="connsiteY27" fmla="*/ 328222 h 400050"/>
                <a:gd name="connsiteX28" fmla="*/ 82119 w 416189"/>
                <a:gd name="connsiteY28" fmla="*/ 325555 h 400050"/>
                <a:gd name="connsiteX29" fmla="*/ 83071 w 416189"/>
                <a:gd name="connsiteY29" fmla="*/ 330708 h 400050"/>
                <a:gd name="connsiteX30" fmla="*/ 225689 w 416189"/>
                <a:gd name="connsiteY30" fmla="*/ 400050 h 400050"/>
                <a:gd name="connsiteX31" fmla="*/ 368402 w 416189"/>
                <a:gd name="connsiteY31" fmla="*/ 330346 h 400050"/>
                <a:gd name="connsiteX32" fmla="*/ 414456 w 416189"/>
                <a:gd name="connsiteY32" fmla="*/ 81658 h 400050"/>
                <a:gd name="connsiteX33" fmla="*/ 416189 w 416189"/>
                <a:gd name="connsiteY33" fmla="*/ 71438 h 400050"/>
                <a:gd name="connsiteX34" fmla="*/ 321816 w 416189"/>
                <a:gd name="connsiteY34" fmla="*/ 171964 h 400050"/>
                <a:gd name="connsiteX35" fmla="*/ 339473 w 416189"/>
                <a:gd name="connsiteY35" fmla="*/ 181925 h 400050"/>
                <a:gd name="connsiteX36" fmla="*/ 339475 w 416189"/>
                <a:gd name="connsiteY36" fmla="*/ 189614 h 400050"/>
                <a:gd name="connsiteX37" fmla="*/ 329578 w 416189"/>
                <a:gd name="connsiteY37" fmla="*/ 199511 h 400050"/>
                <a:gd name="connsiteX38" fmla="*/ 311929 w 416189"/>
                <a:gd name="connsiteY38" fmla="*/ 189674 h 400050"/>
                <a:gd name="connsiteX39" fmla="*/ 311929 w 416189"/>
                <a:gd name="connsiteY39" fmla="*/ 181861 h 400050"/>
                <a:gd name="connsiteX40" fmla="*/ 321816 w 416189"/>
                <a:gd name="connsiteY40" fmla="*/ 171964 h 400050"/>
                <a:gd name="connsiteX41" fmla="*/ 36570 w 416189"/>
                <a:gd name="connsiteY41" fmla="*/ 256927 h 400050"/>
                <a:gd name="connsiteX42" fmla="*/ 43905 w 416189"/>
                <a:gd name="connsiteY42" fmla="*/ 119386 h 400050"/>
                <a:gd name="connsiteX43" fmla="*/ 74127 w 416189"/>
                <a:gd name="connsiteY43" fmla="*/ 282578 h 400050"/>
                <a:gd name="connsiteX44" fmla="*/ 36570 w 416189"/>
                <a:gd name="connsiteY44" fmla="*/ 256927 h 400050"/>
                <a:gd name="connsiteX45" fmla="*/ 225689 w 416189"/>
                <a:gd name="connsiteY45" fmla="*/ 123825 h 400050"/>
                <a:gd name="connsiteX46" fmla="*/ 55363 w 416189"/>
                <a:gd name="connsiteY46" fmla="*/ 76619 h 400050"/>
                <a:gd name="connsiteX47" fmla="*/ 54315 w 416189"/>
                <a:gd name="connsiteY47" fmla="*/ 70990 h 400050"/>
                <a:gd name="connsiteX48" fmla="*/ 225689 w 416189"/>
                <a:gd name="connsiteY48" fmla="*/ 19050 h 400050"/>
                <a:gd name="connsiteX49" fmla="*/ 397054 w 416189"/>
                <a:gd name="connsiteY49" fmla="*/ 70990 h 400050"/>
                <a:gd name="connsiteX50" fmla="*/ 396015 w 416189"/>
                <a:gd name="connsiteY50" fmla="*/ 76619 h 400050"/>
                <a:gd name="connsiteX51" fmla="*/ 225689 w 416189"/>
                <a:gd name="connsiteY51" fmla="*/ 12382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6189" h="400050">
                  <a:moveTo>
                    <a:pt x="416189" y="71438"/>
                  </a:moveTo>
                  <a:cubicBezTo>
                    <a:pt x="416189" y="25032"/>
                    <a:pt x="318082" y="0"/>
                    <a:pt x="225689" y="0"/>
                  </a:cubicBezTo>
                  <a:cubicBezTo>
                    <a:pt x="133297" y="0"/>
                    <a:pt x="35189" y="25032"/>
                    <a:pt x="35189" y="71438"/>
                  </a:cubicBezTo>
                  <a:cubicBezTo>
                    <a:pt x="35207" y="74915"/>
                    <a:pt x="35789" y="78367"/>
                    <a:pt x="36913" y="81658"/>
                  </a:cubicBezTo>
                  <a:lnTo>
                    <a:pt x="38818" y="91802"/>
                  </a:lnTo>
                  <a:cubicBezTo>
                    <a:pt x="-5759" y="156915"/>
                    <a:pt x="-12617" y="226104"/>
                    <a:pt x="21740" y="268853"/>
                  </a:cubicBezTo>
                  <a:cubicBezTo>
                    <a:pt x="42304" y="294484"/>
                    <a:pt x="74794" y="308077"/>
                    <a:pt x="114561" y="308077"/>
                  </a:cubicBezTo>
                  <a:cubicBezTo>
                    <a:pt x="121412" y="308065"/>
                    <a:pt x="128258" y="307684"/>
                    <a:pt x="135068" y="306934"/>
                  </a:cubicBezTo>
                  <a:cubicBezTo>
                    <a:pt x="187431" y="299639"/>
                    <a:pt x="236699" y="277807"/>
                    <a:pt x="277277" y="243916"/>
                  </a:cubicBezTo>
                  <a:cubicBezTo>
                    <a:pt x="287629" y="235577"/>
                    <a:pt x="297488" y="226644"/>
                    <a:pt x="306804" y="217161"/>
                  </a:cubicBezTo>
                  <a:lnTo>
                    <a:pt x="309300" y="214589"/>
                  </a:lnTo>
                  <a:lnTo>
                    <a:pt x="310090" y="215017"/>
                  </a:lnTo>
                  <a:cubicBezTo>
                    <a:pt x="317435" y="219095"/>
                    <a:pt x="326082" y="220145"/>
                    <a:pt x="334189" y="217942"/>
                  </a:cubicBezTo>
                  <a:cubicBezTo>
                    <a:pt x="352008" y="213307"/>
                    <a:pt x="362696" y="195104"/>
                    <a:pt x="358061" y="177286"/>
                  </a:cubicBezTo>
                  <a:cubicBezTo>
                    <a:pt x="353426" y="159467"/>
                    <a:pt x="335224" y="148779"/>
                    <a:pt x="317405" y="153413"/>
                  </a:cubicBezTo>
                  <a:cubicBezTo>
                    <a:pt x="306012" y="156377"/>
                    <a:pt x="297026" y="165129"/>
                    <a:pt x="293764" y="176441"/>
                  </a:cubicBezTo>
                  <a:cubicBezTo>
                    <a:pt x="291361" y="184313"/>
                    <a:pt x="292098" y="192809"/>
                    <a:pt x="295822" y="200149"/>
                  </a:cubicBezTo>
                  <a:lnTo>
                    <a:pt x="296146" y="200835"/>
                  </a:lnTo>
                  <a:lnTo>
                    <a:pt x="294707" y="202321"/>
                  </a:lnTo>
                  <a:cubicBezTo>
                    <a:pt x="285455" y="211804"/>
                    <a:pt x="275649" y="220731"/>
                    <a:pt x="265342" y="229057"/>
                  </a:cubicBezTo>
                  <a:cubicBezTo>
                    <a:pt x="227598" y="260677"/>
                    <a:pt x="181753" y="281095"/>
                    <a:pt x="133001" y="287998"/>
                  </a:cubicBezTo>
                  <a:cubicBezTo>
                    <a:pt x="120164" y="289448"/>
                    <a:pt x="107193" y="289250"/>
                    <a:pt x="94406" y="287407"/>
                  </a:cubicBezTo>
                  <a:lnTo>
                    <a:pt x="61345" y="108909"/>
                  </a:lnTo>
                  <a:cubicBezTo>
                    <a:pt x="96673" y="131159"/>
                    <a:pt x="162529" y="142875"/>
                    <a:pt x="225689" y="142875"/>
                  </a:cubicBezTo>
                  <a:cubicBezTo>
                    <a:pt x="288850" y="142875"/>
                    <a:pt x="354705" y="131159"/>
                    <a:pt x="390034" y="108909"/>
                  </a:cubicBezTo>
                  <a:lnTo>
                    <a:pt x="349724" y="326612"/>
                  </a:lnTo>
                  <a:cubicBezTo>
                    <a:pt x="339561" y="373932"/>
                    <a:pt x="267647" y="381000"/>
                    <a:pt x="225689" y="381000"/>
                  </a:cubicBezTo>
                  <a:cubicBezTo>
                    <a:pt x="175207" y="381000"/>
                    <a:pt x="113199" y="371694"/>
                    <a:pt x="102121" y="328222"/>
                  </a:cubicBezTo>
                  <a:cubicBezTo>
                    <a:pt x="95403" y="327767"/>
                    <a:pt x="88722" y="326875"/>
                    <a:pt x="82119" y="325555"/>
                  </a:cubicBezTo>
                  <a:lnTo>
                    <a:pt x="83071" y="330708"/>
                  </a:lnTo>
                  <a:cubicBezTo>
                    <a:pt x="90215" y="362341"/>
                    <a:pt x="120695" y="400050"/>
                    <a:pt x="225689" y="400050"/>
                  </a:cubicBezTo>
                  <a:cubicBezTo>
                    <a:pt x="331274" y="400050"/>
                    <a:pt x="361544" y="362293"/>
                    <a:pt x="368402" y="330346"/>
                  </a:cubicBezTo>
                  <a:lnTo>
                    <a:pt x="414456" y="81658"/>
                  </a:lnTo>
                  <a:cubicBezTo>
                    <a:pt x="415583" y="78367"/>
                    <a:pt x="416168" y="74916"/>
                    <a:pt x="416189" y="71438"/>
                  </a:cubicBezTo>
                  <a:close/>
                  <a:moveTo>
                    <a:pt x="321816" y="171964"/>
                  </a:moveTo>
                  <a:cubicBezTo>
                    <a:pt x="329442" y="169839"/>
                    <a:pt x="337347" y="174298"/>
                    <a:pt x="339473" y="181925"/>
                  </a:cubicBezTo>
                  <a:cubicBezTo>
                    <a:pt x="340174" y="184440"/>
                    <a:pt x="340174" y="187099"/>
                    <a:pt x="339475" y="189614"/>
                  </a:cubicBezTo>
                  <a:cubicBezTo>
                    <a:pt x="338162" y="194433"/>
                    <a:pt x="334397" y="198198"/>
                    <a:pt x="329578" y="199511"/>
                  </a:cubicBezTo>
                  <a:cubicBezTo>
                    <a:pt x="321988" y="201668"/>
                    <a:pt x="314086" y="197265"/>
                    <a:pt x="311929" y="189674"/>
                  </a:cubicBezTo>
                  <a:cubicBezTo>
                    <a:pt x="311203" y="187121"/>
                    <a:pt x="311203" y="184414"/>
                    <a:pt x="311929" y="181861"/>
                  </a:cubicBezTo>
                  <a:cubicBezTo>
                    <a:pt x="313241" y="177045"/>
                    <a:pt x="317002" y="173282"/>
                    <a:pt x="321816" y="171964"/>
                  </a:cubicBezTo>
                  <a:close/>
                  <a:moveTo>
                    <a:pt x="36570" y="256927"/>
                  </a:moveTo>
                  <a:cubicBezTo>
                    <a:pt x="10415" y="224333"/>
                    <a:pt x="13710" y="171974"/>
                    <a:pt x="43905" y="119386"/>
                  </a:cubicBezTo>
                  <a:lnTo>
                    <a:pt x="74127" y="282578"/>
                  </a:lnTo>
                  <a:cubicBezTo>
                    <a:pt x="59431" y="277759"/>
                    <a:pt x="46407" y="268863"/>
                    <a:pt x="36570" y="256927"/>
                  </a:cubicBezTo>
                  <a:close/>
                  <a:moveTo>
                    <a:pt x="225689" y="123825"/>
                  </a:moveTo>
                  <a:cubicBezTo>
                    <a:pt x="134364" y="123825"/>
                    <a:pt x="64612" y="99870"/>
                    <a:pt x="55363" y="76619"/>
                  </a:cubicBezTo>
                  <a:lnTo>
                    <a:pt x="54315" y="70990"/>
                  </a:lnTo>
                  <a:cubicBezTo>
                    <a:pt x="55182" y="46377"/>
                    <a:pt x="128144" y="19050"/>
                    <a:pt x="225689" y="19050"/>
                  </a:cubicBezTo>
                  <a:cubicBezTo>
                    <a:pt x="323235" y="19050"/>
                    <a:pt x="396187" y="46377"/>
                    <a:pt x="397054" y="70990"/>
                  </a:cubicBezTo>
                  <a:lnTo>
                    <a:pt x="396015" y="76619"/>
                  </a:lnTo>
                  <a:cubicBezTo>
                    <a:pt x="386767" y="99870"/>
                    <a:pt x="317005" y="123825"/>
                    <a:pt x="225689" y="123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34" name="Graphic 33" descr="Badge 1 with solid fill">
              <a:extLst>
                <a:ext uri="{FF2B5EF4-FFF2-40B4-BE49-F238E27FC236}">
                  <a16:creationId xmlns:a16="http://schemas.microsoft.com/office/drawing/2014/main" id="{3BF305C4-0582-0764-63E5-6F65A4EC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8368" y="1290551"/>
              <a:ext cx="540000" cy="5400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69B7379-9BA9-965B-3437-4BE78066D1AF}"/>
              </a:ext>
            </a:extLst>
          </p:cNvPr>
          <p:cNvSpPr/>
          <p:nvPr/>
        </p:nvSpPr>
        <p:spPr>
          <a:xfrm>
            <a:off x="2056468" y="3155861"/>
            <a:ext cx="3683000" cy="1315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b="1" kern="0" dirty="0">
                <a:solidFill>
                  <a:srgbClr val="512179"/>
                </a:solidFill>
              </a:rPr>
              <a:t>Decrease the gaps between buckets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D5DC5E-E25D-B552-14EA-5A6316B04F1D}"/>
              </a:ext>
            </a:extLst>
          </p:cNvPr>
          <p:cNvSpPr/>
          <p:nvPr/>
        </p:nvSpPr>
        <p:spPr>
          <a:xfrm>
            <a:off x="2056468" y="4752221"/>
            <a:ext cx="3683000" cy="1315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b="1" kern="0" dirty="0">
                <a:solidFill>
                  <a:srgbClr val="512179"/>
                </a:solidFill>
              </a:rPr>
              <a:t>Align price points with the price sensitivity insights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82970F-E5EE-0635-C5C3-6E245B4E4750}"/>
              </a:ext>
            </a:extLst>
          </p:cNvPr>
          <p:cNvSpPr/>
          <p:nvPr/>
        </p:nvSpPr>
        <p:spPr>
          <a:xfrm>
            <a:off x="5856943" y="1558229"/>
            <a:ext cx="6135032" cy="1315505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kern="0" dirty="0">
                <a:solidFill>
                  <a:srgbClr val="512179"/>
                </a:solidFill>
              </a:rPr>
              <a:t>Almost 2.5K more price points were created, allowing for better pricing segmentation and more opportunities to maximize revenue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9AEBB5-5335-C26C-DA24-423BCEFD4C8B}"/>
              </a:ext>
            </a:extLst>
          </p:cNvPr>
          <p:cNvSpPr/>
          <p:nvPr/>
        </p:nvSpPr>
        <p:spPr>
          <a:xfrm>
            <a:off x="5856943" y="4751797"/>
            <a:ext cx="6135032" cy="1315505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kern="0" dirty="0">
                <a:solidFill>
                  <a:srgbClr val="512179"/>
                </a:solidFill>
              </a:rPr>
              <a:t>We closely followed the insights from the Van </a:t>
            </a:r>
            <a:r>
              <a:rPr lang="en-GB" kern="0" dirty="0" err="1">
                <a:solidFill>
                  <a:srgbClr val="512179"/>
                </a:solidFill>
              </a:rPr>
              <a:t>Westendorp</a:t>
            </a:r>
            <a:r>
              <a:rPr lang="en-GB" kern="0" dirty="0">
                <a:solidFill>
                  <a:srgbClr val="512179"/>
                </a:solidFill>
              </a:rPr>
              <a:t> model to determine he optimal price points by class of travel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67FF22E-D3F3-7CFE-2B1B-885AF65CFE1E}"/>
              </a:ext>
            </a:extLst>
          </p:cNvPr>
          <p:cNvSpPr/>
          <p:nvPr/>
        </p:nvSpPr>
        <p:spPr>
          <a:xfrm>
            <a:off x="5868798" y="3155013"/>
            <a:ext cx="6135032" cy="1315505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kern="0" dirty="0">
                <a:solidFill>
                  <a:srgbClr val="512179"/>
                </a:solidFill>
              </a:rPr>
              <a:t>Having more price points allows us to have smaller gaps between buckets, giving RM more flexibility to price up but also down depending on performance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5B435C-5DAB-F4EE-26BC-D13BF7C5F930}"/>
              </a:ext>
            </a:extLst>
          </p:cNvPr>
          <p:cNvGrpSpPr/>
          <p:nvPr/>
        </p:nvGrpSpPr>
        <p:grpSpPr>
          <a:xfrm>
            <a:off x="288368" y="2903139"/>
            <a:ext cx="1975318" cy="1567803"/>
            <a:chOff x="288368" y="2903139"/>
            <a:chExt cx="1975318" cy="1567803"/>
          </a:xfrm>
        </p:grpSpPr>
        <p:sp>
          <p:nvSpPr>
            <p:cNvPr id="49" name="Flowchart: Alternate Process 48">
              <a:extLst>
                <a:ext uri="{FF2B5EF4-FFF2-40B4-BE49-F238E27FC236}">
                  <a16:creationId xmlns:a16="http://schemas.microsoft.com/office/drawing/2014/main" id="{49510E56-DB99-2C27-187B-F9952791F65E}"/>
                </a:ext>
              </a:extLst>
            </p:cNvPr>
            <p:cNvSpPr/>
            <p:nvPr/>
          </p:nvSpPr>
          <p:spPr>
            <a:xfrm>
              <a:off x="592706" y="3155437"/>
              <a:ext cx="1670980" cy="1315505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  <p:pic>
          <p:nvPicPr>
            <p:cNvPr id="40" name="Graphic 39" descr="Badge with solid fill">
              <a:extLst>
                <a:ext uri="{FF2B5EF4-FFF2-40B4-BE49-F238E27FC236}">
                  <a16:creationId xmlns:a16="http://schemas.microsoft.com/office/drawing/2014/main" id="{53454ED1-94A8-77AA-DBAE-AE33E4BAE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8368" y="2903139"/>
              <a:ext cx="540000" cy="540000"/>
            </a:xfrm>
            <a:prstGeom prst="rect">
              <a:avLst/>
            </a:prstGeom>
          </p:spPr>
        </p:pic>
        <p:pic>
          <p:nvPicPr>
            <p:cNvPr id="60" name="Graphic 59" descr="Bar graph with upward trend outline">
              <a:extLst>
                <a:ext uri="{FF2B5EF4-FFF2-40B4-BE49-F238E27FC236}">
                  <a16:creationId xmlns:a16="http://schemas.microsoft.com/office/drawing/2014/main" id="{1E76EA7F-BED7-6D14-B6B6-A9827180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7328" y="3355565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62A521-3429-6084-0FD7-66220DE11ADA}"/>
              </a:ext>
            </a:extLst>
          </p:cNvPr>
          <p:cNvGrpSpPr/>
          <p:nvPr/>
        </p:nvGrpSpPr>
        <p:grpSpPr>
          <a:xfrm>
            <a:off x="288368" y="4481373"/>
            <a:ext cx="1975318" cy="1585929"/>
            <a:chOff x="288368" y="4481373"/>
            <a:chExt cx="1975318" cy="1585929"/>
          </a:xfrm>
        </p:grpSpPr>
        <p:sp>
          <p:nvSpPr>
            <p:cNvPr id="51" name="Flowchart: Alternate Process 50">
              <a:extLst>
                <a:ext uri="{FF2B5EF4-FFF2-40B4-BE49-F238E27FC236}">
                  <a16:creationId xmlns:a16="http://schemas.microsoft.com/office/drawing/2014/main" id="{C95B3DDB-CCFF-6952-8044-0FBF512A544A}"/>
                </a:ext>
              </a:extLst>
            </p:cNvPr>
            <p:cNvSpPr/>
            <p:nvPr/>
          </p:nvSpPr>
          <p:spPr>
            <a:xfrm>
              <a:off x="592706" y="4751797"/>
              <a:ext cx="1670980" cy="1315505"/>
            </a:xfrm>
            <a:prstGeom prst="flowChartAlternateProcess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  <p:pic>
          <p:nvPicPr>
            <p:cNvPr id="44" name="Graphic 43" descr="Badge 3 with solid fill">
              <a:extLst>
                <a:ext uri="{FF2B5EF4-FFF2-40B4-BE49-F238E27FC236}">
                  <a16:creationId xmlns:a16="http://schemas.microsoft.com/office/drawing/2014/main" id="{932F5579-459A-7842-3AF7-374B7D5EA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8368" y="4481373"/>
              <a:ext cx="540000" cy="540000"/>
            </a:xfrm>
            <a:prstGeom prst="rect">
              <a:avLst/>
            </a:prstGeom>
          </p:spPr>
        </p:pic>
        <p:pic>
          <p:nvPicPr>
            <p:cNvPr id="6" name="Graphic 5" descr="Brain in head outline">
              <a:extLst>
                <a:ext uri="{FF2B5EF4-FFF2-40B4-BE49-F238E27FC236}">
                  <a16:creationId xmlns:a16="http://schemas.microsoft.com/office/drawing/2014/main" id="{BC6C901E-5FE6-3BC3-719A-CE6AB21E1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899" y="495234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45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The project was delivered in time and within budget thanks to the close collaboration across teams, a well defined task distribution and rigorous testing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F727536-42BB-7C4F-ACD4-7A61C40657C9}"/>
              </a:ext>
            </a:extLst>
          </p:cNvPr>
          <p:cNvSpPr/>
          <p:nvPr/>
        </p:nvSpPr>
        <p:spPr>
          <a:xfrm>
            <a:off x="176306" y="1487106"/>
            <a:ext cx="3600000" cy="464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112" name="Graphic 111" descr="Cheers outline">
            <a:extLst>
              <a:ext uri="{FF2B5EF4-FFF2-40B4-BE49-F238E27FC236}">
                <a16:creationId xmlns:a16="http://schemas.microsoft.com/office/drawing/2014/main" id="{B58985FA-236B-7335-0101-A2C87973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472" y="3351606"/>
            <a:ext cx="914400" cy="914400"/>
          </a:xfrm>
          <a:prstGeom prst="rect">
            <a:avLst/>
          </a:prstGeom>
        </p:spPr>
      </p:pic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25D3D251-2677-4539-39FF-47E1755AE9AC}"/>
              </a:ext>
            </a:extLst>
          </p:cNvPr>
          <p:cNvSpPr txBox="1">
            <a:spLocks/>
          </p:cNvSpPr>
          <p:nvPr/>
        </p:nvSpPr>
        <p:spPr>
          <a:xfrm>
            <a:off x="1509416" y="2875850"/>
            <a:ext cx="2016000" cy="586589"/>
          </a:xfrm>
          <a:prstGeom prst="rect">
            <a:avLst/>
          </a:prstGeom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GB" b="1" kern="0" dirty="0"/>
              <a:t>Inventory Data Loading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468F1541-37B8-7722-16E1-34089517253D}"/>
              </a:ext>
            </a:extLst>
          </p:cNvPr>
          <p:cNvSpPr txBox="1">
            <a:spLocks/>
          </p:cNvSpPr>
          <p:nvPr/>
        </p:nvSpPr>
        <p:spPr>
          <a:xfrm>
            <a:off x="1509416" y="5208127"/>
            <a:ext cx="2016000" cy="586589"/>
          </a:xfrm>
          <a:prstGeom prst="rect">
            <a:avLst/>
          </a:prstGeom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GB" b="1" kern="0" dirty="0"/>
              <a:t>Revenue Management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9E4D66E-AA67-DB9D-79FB-7587C4F8DC75}"/>
              </a:ext>
            </a:extLst>
          </p:cNvPr>
          <p:cNvSpPr txBox="1">
            <a:spLocks/>
          </p:cNvSpPr>
          <p:nvPr/>
        </p:nvSpPr>
        <p:spPr>
          <a:xfrm>
            <a:off x="1509416" y="4041989"/>
            <a:ext cx="2016000" cy="586589"/>
          </a:xfrm>
          <a:prstGeom prst="rect">
            <a:avLst/>
          </a:prstGeom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GB" b="1" kern="0" dirty="0"/>
              <a:t>Information Systems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F214BD22-D122-2EC2-D72F-4945A50FAED3}"/>
              </a:ext>
            </a:extLst>
          </p:cNvPr>
          <p:cNvSpPr txBox="1">
            <a:spLocks/>
          </p:cNvSpPr>
          <p:nvPr/>
        </p:nvSpPr>
        <p:spPr>
          <a:xfrm>
            <a:off x="1509416" y="1709711"/>
            <a:ext cx="2016000" cy="586589"/>
          </a:xfrm>
          <a:prstGeom prst="rect">
            <a:avLst/>
          </a:prstGeom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GB" b="1" kern="0" dirty="0"/>
              <a:t>Pricing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DE59B65-070C-6476-8AEC-5E380E8ADA3E}"/>
              </a:ext>
            </a:extLst>
          </p:cNvPr>
          <p:cNvGrpSpPr/>
          <p:nvPr/>
        </p:nvGrpSpPr>
        <p:grpSpPr>
          <a:xfrm>
            <a:off x="4027196" y="1487106"/>
            <a:ext cx="4386036" cy="1080000"/>
            <a:chOff x="4027196" y="1487106"/>
            <a:chExt cx="4386036" cy="10800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87A35DA-6D83-AAFE-93D8-4B0F9C1C9A54}"/>
                </a:ext>
              </a:extLst>
            </p:cNvPr>
            <p:cNvSpPr/>
            <p:nvPr/>
          </p:nvSpPr>
          <p:spPr>
            <a:xfrm>
              <a:off x="4027196" y="1487106"/>
              <a:ext cx="4386036" cy="1080000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Define number of buckets</a:t>
              </a:r>
            </a:p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Confirm new price points</a:t>
              </a:r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990B4F7D-2EEC-B33A-2784-BFEA7AEEC075}"/>
                </a:ext>
              </a:extLst>
            </p:cNvPr>
            <p:cNvSpPr/>
            <p:nvPr/>
          </p:nvSpPr>
          <p:spPr>
            <a:xfrm rot="5400000">
              <a:off x="3703196" y="1811106"/>
              <a:ext cx="1080000" cy="432000"/>
            </a:xfrm>
            <a:prstGeom prst="triangle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1F874E6-B76B-12FB-30AE-ACC6878B8929}"/>
              </a:ext>
            </a:extLst>
          </p:cNvPr>
          <p:cNvGrpSpPr/>
          <p:nvPr/>
        </p:nvGrpSpPr>
        <p:grpSpPr>
          <a:xfrm>
            <a:off x="4027196" y="2674906"/>
            <a:ext cx="4386036" cy="1080000"/>
            <a:chOff x="4027196" y="2674906"/>
            <a:chExt cx="4386036" cy="1080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0472E7D-B58B-887C-7E20-BB8EE991A9BA}"/>
                </a:ext>
              </a:extLst>
            </p:cNvPr>
            <p:cNvSpPr/>
            <p:nvPr/>
          </p:nvSpPr>
          <p:spPr>
            <a:xfrm>
              <a:off x="4027196" y="2674906"/>
              <a:ext cx="4386036" cy="1080000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Load &amp; update price points in the inventory</a:t>
              </a:r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2C027F62-DFE5-833D-61D1-E5A11139EEAC}"/>
                </a:ext>
              </a:extLst>
            </p:cNvPr>
            <p:cNvSpPr/>
            <p:nvPr/>
          </p:nvSpPr>
          <p:spPr>
            <a:xfrm rot="5400000">
              <a:off x="3703196" y="2998906"/>
              <a:ext cx="1080000" cy="432000"/>
            </a:xfrm>
            <a:prstGeom prst="triangle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B04F091-DBDC-62C5-685B-C00C7BB1AD9A}"/>
              </a:ext>
            </a:extLst>
          </p:cNvPr>
          <p:cNvGrpSpPr/>
          <p:nvPr/>
        </p:nvGrpSpPr>
        <p:grpSpPr>
          <a:xfrm>
            <a:off x="4027196" y="3862706"/>
            <a:ext cx="4386036" cy="1080000"/>
            <a:chOff x="4027196" y="3862706"/>
            <a:chExt cx="4386036" cy="108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702FB51-89ED-A7D2-9160-703174EA4004}"/>
                </a:ext>
              </a:extLst>
            </p:cNvPr>
            <p:cNvSpPr/>
            <p:nvPr/>
          </p:nvSpPr>
          <p:spPr>
            <a:xfrm>
              <a:off x="4027196" y="3862706"/>
              <a:ext cx="4386036" cy="1080000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Update RM tools to include new buckets </a:t>
              </a:r>
            </a:p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Raise awareness for potential system problems and propose solutions</a:t>
              </a: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A5272A74-744F-F2D7-590E-2BAEFFC6D727}"/>
                </a:ext>
              </a:extLst>
            </p:cNvPr>
            <p:cNvSpPr/>
            <p:nvPr/>
          </p:nvSpPr>
          <p:spPr>
            <a:xfrm rot="5400000">
              <a:off x="3703196" y="4186706"/>
              <a:ext cx="1080000" cy="432000"/>
            </a:xfrm>
            <a:prstGeom prst="triangle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9DD7D39-B01B-190F-9496-90276F5E007B}"/>
              </a:ext>
            </a:extLst>
          </p:cNvPr>
          <p:cNvGrpSpPr/>
          <p:nvPr/>
        </p:nvGrpSpPr>
        <p:grpSpPr>
          <a:xfrm>
            <a:off x="4027196" y="5050506"/>
            <a:ext cx="4386036" cy="1080000"/>
            <a:chOff x="4027196" y="5050506"/>
            <a:chExt cx="4386036" cy="1080000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07B5A6A-A553-0C70-E49F-A41E0CE0F41D}"/>
                </a:ext>
              </a:extLst>
            </p:cNvPr>
            <p:cNvSpPr/>
            <p:nvPr/>
          </p:nvSpPr>
          <p:spPr>
            <a:xfrm>
              <a:off x="4027196" y="5050506"/>
              <a:ext cx="4386036" cy="1080000"/>
            </a:xfrm>
            <a:prstGeom prst="rect">
              <a:avLst/>
            </a:prstGeom>
            <a:noFill/>
            <a:ln w="12700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Refresh strategies per train with the new buckets</a:t>
              </a:r>
            </a:p>
            <a:p>
              <a:pPr marL="533400"/>
              <a:r>
                <a:rPr lang="en-GB" sz="1600" kern="0" dirty="0">
                  <a:solidFill>
                    <a:schemeClr val="tx1"/>
                  </a:solidFill>
                </a:rPr>
                <a:t>Ensure optimiser accuracy</a:t>
              </a:r>
            </a:p>
          </p:txBody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A9EC2E96-4AA6-7C98-6EAB-732F9A19C194}"/>
                </a:ext>
              </a:extLst>
            </p:cNvPr>
            <p:cNvSpPr/>
            <p:nvPr/>
          </p:nvSpPr>
          <p:spPr>
            <a:xfrm rot="5400000">
              <a:off x="3703196" y="5374506"/>
              <a:ext cx="1080000" cy="432000"/>
            </a:xfrm>
            <a:prstGeom prst="triangle">
              <a:avLst/>
            </a:prstGeom>
            <a:solidFill>
              <a:schemeClr val="accent1"/>
            </a:solidFill>
            <a:ln w="285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21CF27-7122-48D7-B7B8-A8CD33C71C9F}"/>
              </a:ext>
            </a:extLst>
          </p:cNvPr>
          <p:cNvGrpSpPr/>
          <p:nvPr/>
        </p:nvGrpSpPr>
        <p:grpSpPr>
          <a:xfrm>
            <a:off x="9553276" y="3944684"/>
            <a:ext cx="2016000" cy="1916177"/>
            <a:chOff x="9553276" y="3944684"/>
            <a:chExt cx="2016000" cy="1916177"/>
          </a:xfrm>
        </p:grpSpPr>
        <p:pic>
          <p:nvPicPr>
            <p:cNvPr id="11" name="Graphic 10" descr="Meeting outline">
              <a:extLst>
                <a:ext uri="{FF2B5EF4-FFF2-40B4-BE49-F238E27FC236}">
                  <a16:creationId xmlns:a16="http://schemas.microsoft.com/office/drawing/2014/main" id="{71B32C0E-6DA5-3973-857B-205B5BDC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076" y="3944684"/>
              <a:ext cx="914400" cy="914400"/>
            </a:xfrm>
            <a:prstGeom prst="rect">
              <a:avLst/>
            </a:prstGeom>
          </p:spPr>
        </p:pic>
        <p:sp>
          <p:nvSpPr>
            <p:cNvPr id="127" name="Text Placeholder 2">
              <a:extLst>
                <a:ext uri="{FF2B5EF4-FFF2-40B4-BE49-F238E27FC236}">
                  <a16:creationId xmlns:a16="http://schemas.microsoft.com/office/drawing/2014/main" id="{6CAD7000-960C-E662-704C-C297576FECB7}"/>
                </a:ext>
              </a:extLst>
            </p:cNvPr>
            <p:cNvSpPr txBox="1">
              <a:spLocks/>
            </p:cNvSpPr>
            <p:nvPr/>
          </p:nvSpPr>
          <p:spPr>
            <a:xfrm>
              <a:off x="9553276" y="4849900"/>
              <a:ext cx="2016000" cy="1010961"/>
            </a:xfrm>
            <a:prstGeom prst="rect">
              <a:avLst/>
            </a:prstGeom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GB" b="1" kern="0" dirty="0"/>
                <a:t>Weekly progress meetings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C06EFE3-C4C7-F687-23DD-DDD4C035932B}"/>
              </a:ext>
            </a:extLst>
          </p:cNvPr>
          <p:cNvGrpSpPr/>
          <p:nvPr/>
        </p:nvGrpSpPr>
        <p:grpSpPr>
          <a:xfrm>
            <a:off x="9553276" y="1745406"/>
            <a:ext cx="2016000" cy="1755500"/>
            <a:chOff x="9553276" y="1745406"/>
            <a:chExt cx="2016000" cy="1755500"/>
          </a:xfrm>
        </p:grpSpPr>
        <p:pic>
          <p:nvPicPr>
            <p:cNvPr id="9" name="Graphic 8" descr="Clipboard Partially Checked outline">
              <a:extLst>
                <a:ext uri="{FF2B5EF4-FFF2-40B4-BE49-F238E27FC236}">
                  <a16:creationId xmlns:a16="http://schemas.microsoft.com/office/drawing/2014/main" id="{3C0DC0A5-D160-8641-CEE3-6073B1E12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04076" y="1745406"/>
              <a:ext cx="914400" cy="914400"/>
            </a:xfrm>
            <a:prstGeom prst="rect">
              <a:avLst/>
            </a:prstGeom>
          </p:spPr>
        </p:pic>
        <p:sp>
          <p:nvSpPr>
            <p:cNvPr id="128" name="Text Placeholder 2">
              <a:extLst>
                <a:ext uri="{FF2B5EF4-FFF2-40B4-BE49-F238E27FC236}">
                  <a16:creationId xmlns:a16="http://schemas.microsoft.com/office/drawing/2014/main" id="{5E11400C-5E38-8654-7BCC-B934488804E6}"/>
                </a:ext>
              </a:extLst>
            </p:cNvPr>
            <p:cNvSpPr txBox="1">
              <a:spLocks/>
            </p:cNvSpPr>
            <p:nvPr/>
          </p:nvSpPr>
          <p:spPr>
            <a:xfrm>
              <a:off x="9553276" y="2489945"/>
              <a:ext cx="2016000" cy="1010961"/>
            </a:xfrm>
            <a:prstGeom prst="rect">
              <a:avLst/>
            </a:prstGeom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entury Gothic" panose="020B0502020202020204" pitchFamily="34" charset="0"/>
                <a:buNone/>
              </a:pPr>
              <a:r>
                <a:rPr lang="en-GB" b="1" kern="0" dirty="0"/>
                <a:t>Testing checklists</a:t>
              </a:r>
            </a:p>
          </p:txBody>
        </p:sp>
      </p:grp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BE55B8ED-299A-D106-36ED-8DAD8CD2802F}"/>
              </a:ext>
            </a:extLst>
          </p:cNvPr>
          <p:cNvSpPr/>
          <p:nvPr/>
        </p:nvSpPr>
        <p:spPr>
          <a:xfrm rot="5400000">
            <a:off x="6538896" y="3593106"/>
            <a:ext cx="4644000" cy="432000"/>
          </a:xfrm>
          <a:prstGeom prst="triangle">
            <a:avLst/>
          </a:prstGeom>
          <a:solidFill>
            <a:schemeClr val="accent1"/>
          </a:solidFill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B96C1-BFA9-B683-7646-ED09D7AD5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4780" y="1825373"/>
            <a:ext cx="7526274" cy="615553"/>
          </a:xfrm>
        </p:spPr>
        <p:txBody>
          <a:bodyPr/>
          <a:lstStyle/>
          <a:p>
            <a:r>
              <a:rPr lang="fr-BE" dirty="0" err="1"/>
              <a:t>Results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BE122-98CD-1613-377A-E87AC065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748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put in place an extensive plan for measuring the impact combining multiple data sources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BA2E9-5DFE-F373-4519-C75EF5B9F970}"/>
              </a:ext>
            </a:extLst>
          </p:cNvPr>
          <p:cNvGrpSpPr/>
          <p:nvPr/>
        </p:nvGrpSpPr>
        <p:grpSpPr>
          <a:xfrm>
            <a:off x="156593" y="1544108"/>
            <a:ext cx="4362434" cy="2160000"/>
            <a:chOff x="931292" y="1544108"/>
            <a:chExt cx="4362434" cy="2160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B4DE8A-287C-E887-8407-95E55029BFA7}"/>
                </a:ext>
              </a:extLst>
            </p:cNvPr>
            <p:cNvGrpSpPr/>
            <p:nvPr/>
          </p:nvGrpSpPr>
          <p:grpSpPr>
            <a:xfrm>
              <a:off x="931292" y="1889909"/>
              <a:ext cx="2089364" cy="1468398"/>
              <a:chOff x="931292" y="1822226"/>
              <a:chExt cx="2089364" cy="1468398"/>
            </a:xfrm>
          </p:grpSpPr>
          <p:pic>
            <p:nvPicPr>
              <p:cNvPr id="25" name="Graphic 24" descr="Scatterplot outline">
                <a:extLst>
                  <a:ext uri="{FF2B5EF4-FFF2-40B4-BE49-F238E27FC236}">
                    <a16:creationId xmlns:a16="http://schemas.microsoft.com/office/drawing/2014/main" id="{0A3777CF-7021-6C89-E42A-70FBFB3F1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18774" y="182222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0" name="Text Placeholder 2">
                <a:extLst>
                  <a:ext uri="{FF2B5EF4-FFF2-40B4-BE49-F238E27FC236}">
                    <a16:creationId xmlns:a16="http://schemas.microsoft.com/office/drawing/2014/main" id="{E4951958-1FFF-00F7-BC5F-2B86017AF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292" y="2736626"/>
                <a:ext cx="2089364" cy="553998"/>
              </a:xfrm>
              <a:prstGeom prst="rect">
                <a:avLst/>
              </a:prstGeom>
            </p:spPr>
            <p:txBody>
              <a:bodyPr anchor="ctr"/>
              <a:lstStyle>
                <a:lvl1pPr marL="18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entury Gothic" panose="020B0502020202020204" pitchFamily="34" charset="0"/>
                  <a:buChar char="–"/>
                  <a:defRPr sz="20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ourier New" panose="02070309020205020404" pitchFamily="49" charset="0"/>
                  <a:buChar char="o"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Century Gothic" panose="020B0502020202020204" pitchFamily="34" charset="0"/>
                  <a:buNone/>
                </a:pPr>
                <a:r>
                  <a:rPr lang="en-GB" sz="1600" b="1" kern="0" dirty="0">
                    <a:solidFill>
                      <a:schemeClr val="accent3"/>
                    </a:solidFill>
                  </a:rPr>
                  <a:t>Transactional data</a:t>
                </a:r>
              </a:p>
            </p:txBody>
          </p:sp>
        </p:grp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9D012892-8ACF-B19B-98CB-F79650861CBA}"/>
                </a:ext>
              </a:extLst>
            </p:cNvPr>
            <p:cNvSpPr txBox="1">
              <a:spLocks/>
            </p:cNvSpPr>
            <p:nvPr/>
          </p:nvSpPr>
          <p:spPr>
            <a:xfrm>
              <a:off x="3133726" y="1544108"/>
              <a:ext cx="2160000" cy="2160000"/>
            </a:xfrm>
            <a:prstGeom prst="rect">
              <a:avLst/>
            </a:prstGeom>
            <a:solidFill>
              <a:srgbClr val="F2F2F2"/>
            </a:solidFill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kern="0" dirty="0">
                  <a:solidFill>
                    <a:schemeClr val="tx2"/>
                  </a:solidFill>
                </a:rPr>
                <a:t>We’ve already built several reports, monitoring multiple KPIs such as average yield, booking horizon, etc.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1A4653-D582-FF3C-E4A3-3B53A43C46EA}"/>
              </a:ext>
            </a:extLst>
          </p:cNvPr>
          <p:cNvGrpSpPr/>
          <p:nvPr/>
        </p:nvGrpSpPr>
        <p:grpSpPr>
          <a:xfrm>
            <a:off x="156593" y="4078980"/>
            <a:ext cx="4362434" cy="2160000"/>
            <a:chOff x="931292" y="4078980"/>
            <a:chExt cx="4362434" cy="216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A79A20-0411-3CA6-19CD-AB091B0BD8B4}"/>
                </a:ext>
              </a:extLst>
            </p:cNvPr>
            <p:cNvGrpSpPr/>
            <p:nvPr/>
          </p:nvGrpSpPr>
          <p:grpSpPr>
            <a:xfrm>
              <a:off x="931292" y="4408819"/>
              <a:ext cx="2089364" cy="1500323"/>
              <a:chOff x="347553" y="4272707"/>
              <a:chExt cx="2089364" cy="1500323"/>
            </a:xfrm>
          </p:grpSpPr>
          <p:pic>
            <p:nvPicPr>
              <p:cNvPr id="19" name="Graphic 18" descr="Internet outline">
                <a:extLst>
                  <a:ext uri="{FF2B5EF4-FFF2-40B4-BE49-F238E27FC236}">
                    <a16:creationId xmlns:a16="http://schemas.microsoft.com/office/drawing/2014/main" id="{03644185-271B-39BC-07AB-D09D34F2E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35035" y="427270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Text Placeholder 5">
                <a:extLst>
                  <a:ext uri="{FF2B5EF4-FFF2-40B4-BE49-F238E27FC236}">
                    <a16:creationId xmlns:a16="http://schemas.microsoft.com/office/drawing/2014/main" id="{96176C61-224A-3F05-FE01-72D679F2F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53" y="5219032"/>
                <a:ext cx="2089364" cy="553998"/>
              </a:xfrm>
              <a:prstGeom prst="rect">
                <a:avLst/>
              </a:prstGeom>
            </p:spPr>
            <p:txBody>
              <a:bodyPr anchor="ctr"/>
              <a:lstStyle>
                <a:lvl1pPr marL="18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entury Gothic" panose="020B0502020202020204" pitchFamily="34" charset="0"/>
                  <a:buChar char="–"/>
                  <a:defRPr sz="20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ourier New" panose="02070309020205020404" pitchFamily="49" charset="0"/>
                  <a:buChar char="o"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 typeface="Century Gothic" panose="020B0502020202020204" pitchFamily="34" charset="0"/>
                  <a:buNone/>
                </a:pPr>
                <a:r>
                  <a:rPr lang="en-GB" sz="1600" b="1" kern="0" dirty="0">
                    <a:solidFill>
                      <a:srgbClr val="00B2A9"/>
                    </a:solidFill>
                  </a:rPr>
                  <a:t>Web analytics</a:t>
                </a:r>
              </a:p>
            </p:txBody>
          </p:sp>
        </p:grpSp>
        <p:sp>
          <p:nvSpPr>
            <p:cNvPr id="43" name="Text Placeholder 6">
              <a:extLst>
                <a:ext uri="{FF2B5EF4-FFF2-40B4-BE49-F238E27FC236}">
                  <a16:creationId xmlns:a16="http://schemas.microsoft.com/office/drawing/2014/main" id="{D4F5F743-C099-9CB9-9335-0F8A4ACAF377}"/>
                </a:ext>
              </a:extLst>
            </p:cNvPr>
            <p:cNvSpPr txBox="1">
              <a:spLocks/>
            </p:cNvSpPr>
            <p:nvPr/>
          </p:nvSpPr>
          <p:spPr>
            <a:xfrm>
              <a:off x="3133726" y="4078980"/>
              <a:ext cx="2160000" cy="2160000"/>
            </a:xfrm>
            <a:prstGeom prst="rect">
              <a:avLst/>
            </a:prstGeom>
            <a:solidFill>
              <a:srgbClr val="F2F2F2"/>
            </a:solidFill>
          </p:spPr>
          <p:txBody>
            <a:bodyPr anchor="ctr"/>
            <a:lstStyle>
              <a:defPPr>
                <a:defRPr lang="en-US"/>
              </a:defPPr>
              <a:lvl1pPr indent="0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None/>
                <a:defRPr sz="1400" kern="0">
                  <a:solidFill>
                    <a:schemeClr val="tx2"/>
                  </a:solidFill>
                </a:defRPr>
              </a:lvl1pPr>
              <a:lvl2pPr marL="360000" indent="-180000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>
                  <a:solidFill>
                    <a:schemeClr val="tx2"/>
                  </a:solidFill>
                </a:defRPr>
              </a:lvl2pPr>
              <a:lvl3pPr marL="54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3pPr>
              <a:lvl4pPr marL="72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4pPr>
              <a:lvl5pPr marL="90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9pPr>
            </a:lstStyle>
            <a:p>
              <a:r>
                <a:rPr lang="en-GB" dirty="0"/>
                <a:t>We also monitor customer behaviour on our online channels and are particularly interested in conversion rate by price point and differences across markets etc.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906361-53EE-5979-7069-5838C5D22248}"/>
              </a:ext>
            </a:extLst>
          </p:cNvPr>
          <p:cNvGrpSpPr/>
          <p:nvPr/>
        </p:nvGrpSpPr>
        <p:grpSpPr>
          <a:xfrm>
            <a:off x="7690228" y="1544108"/>
            <a:ext cx="4343444" cy="2160000"/>
            <a:chOff x="5750758" y="1544108"/>
            <a:chExt cx="4343444" cy="2160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F48FA1-B510-E1B2-746D-FEBBBBB92D46}"/>
                </a:ext>
              </a:extLst>
            </p:cNvPr>
            <p:cNvGrpSpPr/>
            <p:nvPr/>
          </p:nvGrpSpPr>
          <p:grpSpPr>
            <a:xfrm>
              <a:off x="5750758" y="1870293"/>
              <a:ext cx="2089364" cy="1488014"/>
              <a:chOff x="5326211" y="1593945"/>
              <a:chExt cx="2089364" cy="1488014"/>
            </a:xfrm>
          </p:grpSpPr>
          <p:pic>
            <p:nvPicPr>
              <p:cNvPr id="23" name="Graphic 22" descr="Clipboard outline">
                <a:extLst>
                  <a:ext uri="{FF2B5EF4-FFF2-40B4-BE49-F238E27FC236}">
                    <a16:creationId xmlns:a16="http://schemas.microsoft.com/office/drawing/2014/main" id="{9B0CCA45-16FF-60E7-C5EB-7A24E6CDA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13693" y="15939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4" name="Text Placeholder 8">
                <a:extLst>
                  <a:ext uri="{FF2B5EF4-FFF2-40B4-BE49-F238E27FC236}">
                    <a16:creationId xmlns:a16="http://schemas.microsoft.com/office/drawing/2014/main" id="{CEFAE06B-D7EE-CB5F-BAF3-0F8601ACB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6211" y="2527961"/>
                <a:ext cx="2089364" cy="553998"/>
              </a:xfrm>
              <a:prstGeom prst="rect">
                <a:avLst/>
              </a:prstGeom>
            </p:spPr>
            <p:txBody>
              <a:bodyPr anchor="ctr"/>
              <a:lstStyle>
                <a:lvl1pPr marL="18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entury Gothic" panose="020B0502020202020204" pitchFamily="34" charset="0"/>
                  <a:buChar char="–"/>
                  <a:defRPr sz="20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ourier New" panose="02070309020205020404" pitchFamily="49" charset="0"/>
                  <a:buChar char="o"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kern="0" dirty="0">
                    <a:solidFill>
                      <a:schemeClr val="accent2"/>
                    </a:solidFill>
                  </a:rPr>
                  <a:t>Surveys</a:t>
                </a:r>
              </a:p>
            </p:txBody>
          </p:sp>
        </p:grpSp>
        <p:sp>
          <p:nvSpPr>
            <p:cNvPr id="45" name="Text Placeholder 9">
              <a:extLst>
                <a:ext uri="{FF2B5EF4-FFF2-40B4-BE49-F238E27FC236}">
                  <a16:creationId xmlns:a16="http://schemas.microsoft.com/office/drawing/2014/main" id="{B1640B14-A27A-5CE1-F7DD-EFE4A0979E0F}"/>
                </a:ext>
              </a:extLst>
            </p:cNvPr>
            <p:cNvSpPr txBox="1">
              <a:spLocks/>
            </p:cNvSpPr>
            <p:nvPr/>
          </p:nvSpPr>
          <p:spPr>
            <a:xfrm>
              <a:off x="7934202" y="1544108"/>
              <a:ext cx="2160000" cy="2160000"/>
            </a:xfrm>
            <a:prstGeom prst="rect">
              <a:avLst/>
            </a:prstGeom>
            <a:solidFill>
              <a:srgbClr val="F2F2F2"/>
            </a:solidFill>
          </p:spPr>
          <p:txBody>
            <a:bodyPr anchor="ctr"/>
            <a:lstStyle>
              <a:defPPr>
                <a:defRPr lang="en-US"/>
              </a:defPPr>
              <a:lvl1pPr indent="0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None/>
                <a:defRPr sz="1400" kern="0">
                  <a:solidFill>
                    <a:schemeClr val="tx2"/>
                  </a:solidFill>
                </a:defRPr>
              </a:lvl1pPr>
              <a:lvl2pPr marL="360000" indent="-180000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>
                  <a:solidFill>
                    <a:schemeClr val="tx2"/>
                  </a:solidFill>
                </a:defRPr>
              </a:lvl2pPr>
              <a:lvl3pPr marL="54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3pPr>
              <a:lvl4pPr marL="72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4pPr>
              <a:lvl5pPr marL="90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9pPr>
            </a:lstStyle>
            <a:p>
              <a:r>
                <a:rPr lang="en-GB" dirty="0"/>
                <a:t>We perform surveys in regular intervals and the questionnaire is constructed in a way that allows us to spot any changes in trends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E0F946-D478-E2B0-A877-5251F30DE781}"/>
              </a:ext>
            </a:extLst>
          </p:cNvPr>
          <p:cNvGrpSpPr/>
          <p:nvPr/>
        </p:nvGrpSpPr>
        <p:grpSpPr>
          <a:xfrm>
            <a:off x="7690228" y="4078980"/>
            <a:ext cx="4343444" cy="2160000"/>
            <a:chOff x="5750758" y="4078980"/>
            <a:chExt cx="4343444" cy="216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424758-CE9B-EB04-E0B7-F44F59502D77}"/>
                </a:ext>
              </a:extLst>
            </p:cNvPr>
            <p:cNvGrpSpPr/>
            <p:nvPr/>
          </p:nvGrpSpPr>
          <p:grpSpPr>
            <a:xfrm>
              <a:off x="5750758" y="4412477"/>
              <a:ext cx="2089364" cy="1493007"/>
              <a:chOff x="5688595" y="4269111"/>
              <a:chExt cx="2089364" cy="1493007"/>
            </a:xfrm>
          </p:grpSpPr>
          <p:pic>
            <p:nvPicPr>
              <p:cNvPr id="37" name="Graphic 36" descr="Boardroom outline">
                <a:extLst>
                  <a:ext uri="{FF2B5EF4-FFF2-40B4-BE49-F238E27FC236}">
                    <a16:creationId xmlns:a16="http://schemas.microsoft.com/office/drawing/2014/main" id="{EC4EA402-6921-6D4A-F07A-9F191A2E7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276077" y="426911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Text Placeholder 11">
                <a:extLst>
                  <a:ext uri="{FF2B5EF4-FFF2-40B4-BE49-F238E27FC236}">
                    <a16:creationId xmlns:a16="http://schemas.microsoft.com/office/drawing/2014/main" id="{9A4ACEE7-C5D6-4506-931F-32985CC495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8595" y="5208120"/>
                <a:ext cx="2089364" cy="553998"/>
              </a:xfrm>
              <a:prstGeom prst="rect">
                <a:avLst/>
              </a:prstGeom>
            </p:spPr>
            <p:txBody>
              <a:bodyPr anchor="ctr"/>
              <a:lstStyle>
                <a:lvl1pPr marL="18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entury Gothic" panose="020B0502020202020204" pitchFamily="34" charset="0"/>
                  <a:buChar char="–"/>
                  <a:defRPr sz="20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Courier New" panose="02070309020205020404" pitchFamily="49" charset="0"/>
                  <a:buChar char="o"/>
                  <a:defRPr sz="18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54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72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indent="-180000" algn="l" defTabSz="914400" rtl="0" eaLnBrk="1" latinLnBrk="0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-"/>
                  <a:defRPr sz="16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08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4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20000" indent="-180000" algn="l" defTabSz="914400" rtl="0" eaLnBrk="1" latinLnBrk="0" hangingPunct="1">
                  <a:spcBef>
                    <a:spcPts val="300"/>
                  </a:spcBef>
                  <a:buFont typeface="Arial" panose="020B0604020202020204" pitchFamily="34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600" b="1" kern="0" dirty="0">
                    <a:solidFill>
                      <a:schemeClr val="accent3"/>
                    </a:solidFill>
                  </a:rPr>
                  <a:t>Interviews</a:t>
                </a:r>
              </a:p>
            </p:txBody>
          </p:sp>
        </p:grpSp>
        <p:sp>
          <p:nvSpPr>
            <p:cNvPr id="47" name="Text Placeholder 12">
              <a:extLst>
                <a:ext uri="{FF2B5EF4-FFF2-40B4-BE49-F238E27FC236}">
                  <a16:creationId xmlns:a16="http://schemas.microsoft.com/office/drawing/2014/main" id="{A0CD8B28-0DBB-52AA-032C-B30947480BEA}"/>
                </a:ext>
              </a:extLst>
            </p:cNvPr>
            <p:cNvSpPr txBox="1">
              <a:spLocks/>
            </p:cNvSpPr>
            <p:nvPr/>
          </p:nvSpPr>
          <p:spPr>
            <a:xfrm>
              <a:off x="7934202" y="4078980"/>
              <a:ext cx="2160000" cy="2160000"/>
            </a:xfrm>
            <a:prstGeom prst="rect">
              <a:avLst/>
            </a:prstGeom>
            <a:solidFill>
              <a:srgbClr val="F2F2F2"/>
            </a:solidFill>
          </p:spPr>
          <p:txBody>
            <a:bodyPr anchor="ctr"/>
            <a:lstStyle>
              <a:defPPr>
                <a:defRPr lang="en-US"/>
              </a:defPPr>
              <a:lvl1pPr indent="0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None/>
                <a:defRPr sz="1400" kern="0">
                  <a:solidFill>
                    <a:schemeClr val="tx2"/>
                  </a:solidFill>
                </a:defRPr>
              </a:lvl1pPr>
              <a:lvl2pPr marL="360000" indent="-180000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>
                  <a:solidFill>
                    <a:schemeClr val="tx2"/>
                  </a:solidFill>
                </a:defRPr>
              </a:lvl2pPr>
              <a:lvl3pPr marL="54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3pPr>
              <a:lvl4pPr marL="72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4pPr>
              <a:lvl5pPr marL="900000" indent="-18000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</a:defRPr>
              </a:lvl5pPr>
              <a:lvl6pPr marL="108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6pPr>
              <a:lvl7pPr marL="126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7pPr>
              <a:lvl8pPr marL="144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8pPr>
              <a:lvl9pPr marL="1620000" indent="-180000">
                <a:spcBef>
                  <a:spcPts val="300"/>
                </a:spcBef>
                <a:buFont typeface="Arial" panose="020B0604020202020204" pitchFamily="34" charset="0"/>
                <a:buChar char="-"/>
                <a:defRPr sz="2000"/>
              </a:lvl9pPr>
            </a:lstStyle>
            <a:p>
              <a:r>
                <a:rPr lang="en-GB" dirty="0"/>
                <a:t>We aim to conduct interviews with key clients and distributors to understand how our new fare structure has performed from their perspective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571469A-58C1-CED8-7A78-A4C73F722318}"/>
              </a:ext>
            </a:extLst>
          </p:cNvPr>
          <p:cNvSpPr txBox="1"/>
          <p:nvPr/>
        </p:nvSpPr>
        <p:spPr>
          <a:xfrm>
            <a:off x="4688626" y="2489164"/>
            <a:ext cx="281474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The nature of the change requires monitoring over the course of several months in order to reach a definitive assessment of the value created by this project, however initial results are very promising.</a:t>
            </a:r>
          </a:p>
        </p:txBody>
      </p:sp>
    </p:spTree>
    <p:extLst>
      <p:ext uri="{BB962C8B-B14F-4D97-AF65-F5344CB8AC3E}">
        <p14:creationId xmlns:p14="http://schemas.microsoft.com/office/powerpoint/2010/main" val="13209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4B96C1-BFA9-B683-7646-ED09D7AD5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4780" y="1825373"/>
            <a:ext cx="7526274" cy="615553"/>
          </a:xfrm>
        </p:spPr>
        <p:txBody>
          <a:bodyPr/>
          <a:lstStyle/>
          <a:p>
            <a:r>
              <a:rPr lang="en-GB"/>
              <a:t>Context and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BE122-98CD-1613-377A-E87AC065B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220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1FCA9A8E-3BE3-84AE-A1D0-1471F505F4D0}"/>
              </a:ext>
            </a:extLst>
          </p:cNvPr>
          <p:cNvGrpSpPr/>
          <p:nvPr/>
        </p:nvGrpSpPr>
        <p:grpSpPr>
          <a:xfrm>
            <a:off x="1060060" y="2179202"/>
            <a:ext cx="1872000" cy="1269368"/>
            <a:chOff x="856860" y="2179202"/>
            <a:chExt cx="1872000" cy="1269368"/>
          </a:xfrm>
        </p:grpSpPr>
        <p:pic>
          <p:nvPicPr>
            <p:cNvPr id="49" name="Graphic 48" descr="Gears with solid fill">
              <a:extLst>
                <a:ext uri="{FF2B5EF4-FFF2-40B4-BE49-F238E27FC236}">
                  <a16:creationId xmlns:a16="http://schemas.microsoft.com/office/drawing/2014/main" id="{F065D24D-B0A0-ACAB-B3F2-336DA258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2860" y="2188570"/>
              <a:ext cx="1260000" cy="1260000"/>
            </a:xfrm>
            <a:prstGeom prst="rect">
              <a:avLst/>
            </a:prstGeom>
          </p:spPr>
        </p:pic>
        <p:sp>
          <p:nvSpPr>
            <p:cNvPr id="2" name="Text Placeholder 3">
              <a:extLst>
                <a:ext uri="{FF2B5EF4-FFF2-40B4-BE49-F238E27FC236}">
                  <a16:creationId xmlns:a16="http://schemas.microsoft.com/office/drawing/2014/main" id="{36C94572-67D6-B68B-5AD1-470DD711CBF4}"/>
                </a:ext>
              </a:extLst>
            </p:cNvPr>
            <p:cNvSpPr txBox="1">
              <a:spLocks/>
            </p:cNvSpPr>
            <p:nvPr/>
          </p:nvSpPr>
          <p:spPr>
            <a:xfrm>
              <a:off x="856860" y="2179202"/>
              <a:ext cx="1872000" cy="1260000"/>
            </a:xfrm>
            <a:prstGeom prst="rect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kern="0" dirty="0"/>
                <a:t>Relatively stable demand</a:t>
              </a:r>
            </a:p>
            <a:p>
              <a:pPr marL="0" indent="0">
                <a:buNone/>
              </a:pPr>
              <a:r>
                <a:rPr lang="en-GB" sz="1200" kern="0" dirty="0"/>
                <a:t>Any disruption was somewhat contained and even mitigated 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1BF00762-DD7B-AFF4-C70A-A47D6832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We were relying in a fare structure that was in place for way too long and was not addressing the challenges of the post pandemic era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397EC43-4F89-12BD-FC0B-B1B0C858802B}"/>
              </a:ext>
            </a:extLst>
          </p:cNvPr>
          <p:cNvGrpSpPr/>
          <p:nvPr/>
        </p:nvGrpSpPr>
        <p:grpSpPr>
          <a:xfrm>
            <a:off x="3034217" y="2179202"/>
            <a:ext cx="5472000" cy="1269368"/>
            <a:chOff x="2831017" y="2179202"/>
            <a:chExt cx="5472000" cy="1269368"/>
          </a:xfrm>
        </p:grpSpPr>
        <p:pic>
          <p:nvPicPr>
            <p:cNvPr id="51" name="Graphic 50" descr="Covid-19 with solid fill">
              <a:extLst>
                <a:ext uri="{FF2B5EF4-FFF2-40B4-BE49-F238E27FC236}">
                  <a16:creationId xmlns:a16="http://schemas.microsoft.com/office/drawing/2014/main" id="{C9369556-3FBE-3596-EBE1-B851BE78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7017" y="2188570"/>
              <a:ext cx="1260000" cy="1260000"/>
            </a:xfrm>
            <a:prstGeom prst="rect">
              <a:avLst/>
            </a:prstGeom>
          </p:spPr>
        </p:pic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B340F947-0EA0-7C17-31FE-7F806E605A5F}"/>
                </a:ext>
              </a:extLst>
            </p:cNvPr>
            <p:cNvSpPr txBox="1">
              <a:spLocks/>
            </p:cNvSpPr>
            <p:nvPr/>
          </p:nvSpPr>
          <p:spPr>
            <a:xfrm>
              <a:off x="2831017" y="2179202"/>
              <a:ext cx="5472000" cy="1260000"/>
            </a:xfrm>
            <a:prstGeom prst="rect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kern="0" dirty="0"/>
                <a:t>Demand collapsed due to the covid pandemic</a:t>
              </a:r>
            </a:p>
            <a:p>
              <a:pPr marL="0" indent="0">
                <a:buNone/>
              </a:pPr>
              <a:r>
                <a:rPr lang="en-GB" sz="1200" kern="0" dirty="0"/>
                <a:t>Government regulations effectively made international travel prohibitive</a:t>
              </a:r>
            </a:p>
            <a:p>
              <a:pPr marL="0" indent="0">
                <a:buNone/>
              </a:pPr>
              <a:r>
                <a:rPr lang="en-GB" sz="1200" kern="0" dirty="0"/>
                <a:t>Uncertainty severely disrupted booking behaviour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E9A76E-EE84-BBCA-FF5C-42000EE6B63E}"/>
              </a:ext>
            </a:extLst>
          </p:cNvPr>
          <p:cNvGrpSpPr/>
          <p:nvPr/>
        </p:nvGrpSpPr>
        <p:grpSpPr>
          <a:xfrm>
            <a:off x="8619066" y="2179202"/>
            <a:ext cx="3420000" cy="1269368"/>
            <a:chOff x="8415866" y="2179202"/>
            <a:chExt cx="3600000" cy="1269368"/>
          </a:xfrm>
        </p:grpSpPr>
        <p:pic>
          <p:nvPicPr>
            <p:cNvPr id="47" name="Graphic 46" descr="Business Growth with solid fill">
              <a:extLst>
                <a:ext uri="{FF2B5EF4-FFF2-40B4-BE49-F238E27FC236}">
                  <a16:creationId xmlns:a16="http://schemas.microsoft.com/office/drawing/2014/main" id="{F7B48AEF-1372-C12C-19BC-046EA6DE4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85866" y="2188570"/>
              <a:ext cx="1260000" cy="1260000"/>
            </a:xfrm>
            <a:prstGeom prst="rect">
              <a:avLst/>
            </a:prstGeom>
          </p:spPr>
        </p:pic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A7A24DAB-8092-92B9-805C-0159C62BDC6D}"/>
                </a:ext>
              </a:extLst>
            </p:cNvPr>
            <p:cNvSpPr txBox="1">
              <a:spLocks/>
            </p:cNvSpPr>
            <p:nvPr/>
          </p:nvSpPr>
          <p:spPr>
            <a:xfrm>
              <a:off x="8415866" y="2179202"/>
              <a:ext cx="3600000" cy="1260000"/>
            </a:xfrm>
            <a:prstGeom prst="rect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kern="0" dirty="0"/>
                <a:t>Faster than expected recovery</a:t>
              </a:r>
            </a:p>
            <a:p>
              <a:pPr marL="0" indent="0">
                <a:buNone/>
              </a:pPr>
              <a:r>
                <a:rPr lang="en-GB" sz="1200" kern="0" dirty="0"/>
                <a:t>Inflation affecting customers’ purchasing power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BCA5004-F470-C8FE-F6D4-D5826C4F5E75}"/>
              </a:ext>
            </a:extLst>
          </p:cNvPr>
          <p:cNvSpPr/>
          <p:nvPr/>
        </p:nvSpPr>
        <p:spPr>
          <a:xfrm>
            <a:off x="1060061" y="1726245"/>
            <a:ext cx="1872000" cy="3600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r>
              <a:rPr lang="en-GB" sz="1600" b="1" dirty="0" err="1">
                <a:solidFill>
                  <a:schemeClr val="accent3"/>
                </a:solidFill>
              </a:rPr>
              <a:t>Resarail</a:t>
            </a:r>
            <a:endParaRPr lang="en-GB" sz="1600" b="1" dirty="0">
              <a:solidFill>
                <a:schemeClr val="accent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137A86-B6E5-A587-D8C9-DC6F66E5C1DA}"/>
              </a:ext>
            </a:extLst>
          </p:cNvPr>
          <p:cNvSpPr/>
          <p:nvPr/>
        </p:nvSpPr>
        <p:spPr>
          <a:xfrm>
            <a:off x="3034217" y="1726245"/>
            <a:ext cx="9000000" cy="360000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r>
              <a:rPr lang="en-GB" sz="1600" b="1" dirty="0">
                <a:solidFill>
                  <a:schemeClr val="accent3"/>
                </a:solidFill>
              </a:rPr>
              <a:t>S3 Passenger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A631B7-2C45-ABA4-01B1-A359F1D7F11F}"/>
              </a:ext>
            </a:extLst>
          </p:cNvPr>
          <p:cNvGrpSpPr/>
          <p:nvPr/>
        </p:nvGrpSpPr>
        <p:grpSpPr>
          <a:xfrm>
            <a:off x="-133288" y="1403367"/>
            <a:ext cx="12173349" cy="2873732"/>
            <a:chOff x="-336488" y="1403367"/>
            <a:chExt cx="12173349" cy="287373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4A672FF-83EF-1E5F-02DF-184A43B75C3C}"/>
                </a:ext>
              </a:extLst>
            </p:cNvPr>
            <p:cNvCxnSpPr>
              <a:cxnSpLocks/>
            </p:cNvCxnSpPr>
            <p:nvPr/>
          </p:nvCxnSpPr>
          <p:spPr>
            <a:xfrm>
              <a:off x="856861" y="1645012"/>
              <a:ext cx="10980000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D70E62-F146-B272-E14F-2B1CE6C1E662}"/>
                </a:ext>
              </a:extLst>
            </p:cNvPr>
            <p:cNvSpPr txBox="1"/>
            <p:nvPr/>
          </p:nvSpPr>
          <p:spPr>
            <a:xfrm>
              <a:off x="1449213" y="1403367"/>
              <a:ext cx="99837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512179"/>
                  </a:solidFill>
                </a:rPr>
                <a:t>2020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8EA626-756C-0F7F-F1C3-ECB3C0E2AB3B}"/>
                </a:ext>
              </a:extLst>
            </p:cNvPr>
            <p:cNvSpPr txBox="1"/>
            <p:nvPr/>
          </p:nvSpPr>
          <p:spPr>
            <a:xfrm>
              <a:off x="4376173" y="1411561"/>
              <a:ext cx="99837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512179"/>
                  </a:solidFill>
                </a:rPr>
                <a:t>2021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705027-7E16-F1B6-A006-3F5A43D2616A}"/>
                </a:ext>
              </a:extLst>
            </p:cNvPr>
            <p:cNvSpPr txBox="1"/>
            <p:nvPr/>
          </p:nvSpPr>
          <p:spPr>
            <a:xfrm>
              <a:off x="7221751" y="1409506"/>
              <a:ext cx="99837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512179"/>
                  </a:solidFill>
                </a:rPr>
                <a:t>2022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0C36D4-CC1E-4908-9EFB-587F1BCDD7AA}"/>
                </a:ext>
              </a:extLst>
            </p:cNvPr>
            <p:cNvSpPr txBox="1"/>
            <p:nvPr/>
          </p:nvSpPr>
          <p:spPr>
            <a:xfrm>
              <a:off x="10087284" y="1409506"/>
              <a:ext cx="99837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b="1" kern="0" dirty="0">
                  <a:solidFill>
                    <a:srgbClr val="512179"/>
                  </a:solidFill>
                </a:rPr>
                <a:t>2023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969C74-D94B-E5BA-3E95-DEE64364C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9347" y="1532383"/>
              <a:ext cx="0" cy="10800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B3518-3FA8-7A45-0C38-A1C991BB5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881" y="1532383"/>
              <a:ext cx="0" cy="10800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DDC9A8-A3A5-A814-6826-E4B29C31E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0415" y="1532383"/>
              <a:ext cx="0" cy="10800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F4184B-AEF9-852F-B846-1E686C595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5950" y="1532383"/>
              <a:ext cx="0" cy="10800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81DE5E0-7B67-EC78-A4CA-6660ACADA000}"/>
                </a:ext>
              </a:extLst>
            </p:cNvPr>
            <p:cNvSpPr txBox="1"/>
            <p:nvPr/>
          </p:nvSpPr>
          <p:spPr>
            <a:xfrm>
              <a:off x="-336488" y="1742127"/>
              <a:ext cx="998376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50" b="1" kern="0" dirty="0">
                  <a:solidFill>
                    <a:schemeClr val="accent1"/>
                  </a:solidFill>
                </a:rPr>
                <a:t>Inventory System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32B63B-A7F8-36C8-2DCE-A24CA9102499}"/>
                </a:ext>
              </a:extLst>
            </p:cNvPr>
            <p:cNvSpPr txBox="1"/>
            <p:nvPr/>
          </p:nvSpPr>
          <p:spPr>
            <a:xfrm>
              <a:off x="-336488" y="2596820"/>
              <a:ext cx="998376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50" b="1" kern="0" dirty="0">
                  <a:solidFill>
                    <a:schemeClr val="accent1"/>
                  </a:solidFill>
                </a:rPr>
                <a:t>Market Conditions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860BCA-05A3-1F32-2EC8-FA1EF939674D}"/>
                </a:ext>
              </a:extLst>
            </p:cNvPr>
            <p:cNvSpPr txBox="1"/>
            <p:nvPr/>
          </p:nvSpPr>
          <p:spPr>
            <a:xfrm>
              <a:off x="-336488" y="3953934"/>
              <a:ext cx="998376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50" b="1" kern="0" dirty="0">
                  <a:solidFill>
                    <a:schemeClr val="accent1"/>
                  </a:solidFill>
                </a:rPr>
                <a:t>Business Challenges</a:t>
              </a:r>
            </a:p>
          </p:txBody>
        </p:sp>
      </p:grp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F9762FE1-72E0-40BF-AFCF-FAE232302EF8}"/>
              </a:ext>
            </a:extLst>
          </p:cNvPr>
          <p:cNvSpPr txBox="1">
            <a:spLocks/>
          </p:cNvSpPr>
          <p:nvPr/>
        </p:nvSpPr>
        <p:spPr>
          <a:xfrm>
            <a:off x="1060060" y="3526108"/>
            <a:ext cx="1872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kern="0" dirty="0"/>
              <a:t>Old, cumbersome inventory system </a:t>
            </a:r>
          </a:p>
          <a:p>
            <a:pPr marL="0" indent="0">
              <a:buNone/>
            </a:pPr>
            <a:r>
              <a:rPr lang="en-GB" sz="1200" kern="0" dirty="0"/>
              <a:t>18 month freeze due to “Horizon” programme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F8DC0F68-0157-E502-490E-05E608D8D1F0}"/>
              </a:ext>
            </a:extLst>
          </p:cNvPr>
          <p:cNvSpPr txBox="1">
            <a:spLocks/>
          </p:cNvSpPr>
          <p:nvPr/>
        </p:nvSpPr>
        <p:spPr>
          <a:xfrm>
            <a:off x="3034217" y="3526108"/>
            <a:ext cx="5472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kern="0" dirty="0"/>
              <a:t>Survival &amp; Recovery</a:t>
            </a:r>
          </a:p>
          <a:p>
            <a:pPr marL="0" indent="0">
              <a:buNone/>
            </a:pPr>
            <a:r>
              <a:rPr lang="en-GB" sz="1200" kern="0" dirty="0"/>
              <a:t>Frequent timetable adjustments</a:t>
            </a:r>
          </a:p>
          <a:p>
            <a:pPr marL="0" indent="0">
              <a:buNone/>
            </a:pPr>
            <a:r>
              <a:rPr lang="en-GB" sz="1200" kern="0" dirty="0"/>
              <a:t>Resource constraints</a:t>
            </a:r>
          </a:p>
          <a:p>
            <a:pPr marL="0" indent="0">
              <a:buNone/>
            </a:pPr>
            <a:r>
              <a:rPr lang="en-GB" sz="1200" kern="0" dirty="0"/>
              <a:t>Employee turnover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437E3ED-A3E0-6C7F-37D0-4A37F48911FC}"/>
              </a:ext>
            </a:extLst>
          </p:cNvPr>
          <p:cNvSpPr txBox="1">
            <a:spLocks/>
          </p:cNvSpPr>
          <p:nvPr/>
        </p:nvSpPr>
        <p:spPr>
          <a:xfrm>
            <a:off x="8619065" y="3526108"/>
            <a:ext cx="342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kern="0" dirty="0"/>
              <a:t>Customer perceptions in a post covid era</a:t>
            </a:r>
          </a:p>
          <a:p>
            <a:pPr marL="0" indent="0">
              <a:buNone/>
            </a:pPr>
            <a:r>
              <a:rPr lang="en-GB" sz="1200" kern="0" dirty="0"/>
              <a:t>Increased costs</a:t>
            </a:r>
          </a:p>
          <a:p>
            <a:pPr marL="0" indent="0">
              <a:buNone/>
            </a:pPr>
            <a:r>
              <a:rPr lang="en-GB" sz="1200" kern="0" dirty="0"/>
              <a:t>Capacity constraints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1A57B6C-11D1-197B-6FB9-F094FA9CDC2C}"/>
              </a:ext>
            </a:extLst>
          </p:cNvPr>
          <p:cNvSpPr/>
          <p:nvPr/>
        </p:nvSpPr>
        <p:spPr>
          <a:xfrm>
            <a:off x="856860" y="5325617"/>
            <a:ext cx="5138122" cy="662784"/>
          </a:xfrm>
          <a:prstGeom prst="rect">
            <a:avLst/>
          </a:prstGeom>
          <a:noFill/>
          <a:ln w="285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S3 Passenger is a </a:t>
            </a:r>
            <a:r>
              <a:rPr lang="en-GB" sz="2400" b="1" dirty="0">
                <a:solidFill>
                  <a:schemeClr val="accent3"/>
                </a:solidFill>
              </a:rPr>
              <a:t>game changer!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2F6EAB-2FC8-333E-1E8C-A5CAA9B09C1D}"/>
              </a:ext>
            </a:extLst>
          </p:cNvPr>
          <p:cNvGrpSpPr/>
          <p:nvPr/>
        </p:nvGrpSpPr>
        <p:grpSpPr>
          <a:xfrm>
            <a:off x="6096000" y="5110073"/>
            <a:ext cx="5915013" cy="540000"/>
            <a:chOff x="6096000" y="5110073"/>
            <a:chExt cx="5915013" cy="540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4337516-7313-1A6A-06A1-02D3F4F4CAC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186273"/>
              <a:ext cx="0" cy="432000"/>
            </a:xfrm>
            <a:prstGeom prst="line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Placeholder 3">
              <a:extLst>
                <a:ext uri="{FF2B5EF4-FFF2-40B4-BE49-F238E27FC236}">
                  <a16:creationId xmlns:a16="http://schemas.microsoft.com/office/drawing/2014/main" id="{B818D702-C920-623B-11B1-CC9862859150}"/>
                </a:ext>
              </a:extLst>
            </p:cNvPr>
            <p:cNvSpPr txBox="1">
              <a:spLocks/>
            </p:cNvSpPr>
            <p:nvPr/>
          </p:nvSpPr>
          <p:spPr>
            <a:xfrm>
              <a:off x="6197016" y="5110073"/>
              <a:ext cx="581399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kern="0" dirty="0"/>
                <a:t>During covid, it allowed us to tackle the operational challenges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DD2CBE-AD8D-7C7F-921F-719203B7B17B}"/>
              </a:ext>
            </a:extLst>
          </p:cNvPr>
          <p:cNvGrpSpPr/>
          <p:nvPr/>
        </p:nvGrpSpPr>
        <p:grpSpPr>
          <a:xfrm>
            <a:off x="6096000" y="5754060"/>
            <a:ext cx="5915013" cy="540000"/>
            <a:chOff x="6096000" y="5754060"/>
            <a:chExt cx="5915013" cy="540000"/>
          </a:xfrm>
        </p:grpSpPr>
        <p:sp>
          <p:nvSpPr>
            <p:cNvPr id="68" name="Text Placeholder 3">
              <a:extLst>
                <a:ext uri="{FF2B5EF4-FFF2-40B4-BE49-F238E27FC236}">
                  <a16:creationId xmlns:a16="http://schemas.microsoft.com/office/drawing/2014/main" id="{4AD7293C-285D-B9D5-BDB2-22A469097FDB}"/>
                </a:ext>
              </a:extLst>
            </p:cNvPr>
            <p:cNvSpPr txBox="1">
              <a:spLocks/>
            </p:cNvSpPr>
            <p:nvPr/>
          </p:nvSpPr>
          <p:spPr>
            <a:xfrm>
              <a:off x="6197016" y="5754060"/>
              <a:ext cx="581399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ctr"/>
            <a:lstStyle>
              <a:lvl1pPr marL="18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entury Gothic" panose="020B0502020202020204" pitchFamily="34" charset="0"/>
                <a:buChar char="–"/>
                <a:defRPr sz="20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  <a:defRPr sz="18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-"/>
                <a:defRPr sz="1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08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6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4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20000" indent="-180000" algn="l" defTabSz="914400" rtl="0" eaLnBrk="1" latinLnBrk="0" hangingPunct="1">
                <a:spcBef>
                  <a:spcPts val="300"/>
                </a:spcBef>
                <a:buFont typeface="Arial" panose="020B0604020202020204" pitchFamily="34" charset="0"/>
                <a:buChar char="-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kern="0" dirty="0"/>
                <a:t>Post covid, it opened an entire new set of capabilities that helps us deliver on our commercial objectives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567C09F-F01A-DF59-43C6-D17FDA559CC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823960"/>
              <a:ext cx="0" cy="432000"/>
            </a:xfrm>
            <a:prstGeom prst="line">
              <a:avLst/>
            </a:prstGeom>
            <a:ln w="12700">
              <a:solidFill>
                <a:schemeClr val="accent3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90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5DAE9-E610-2A7F-560E-8F491C84C6A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As we emerge from the pandemic, we’ve set ourselves some very ambitious targets, especially in terms of yield.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39552D-A89A-3CA6-D9DD-EACEDFB8092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GB" dirty="0"/>
              <a:t>Provide RM with greater flexibility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1C2A7-A4C2-A6AB-6142-2A619325D5B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/>
              <a:t>RM had identified the need of greater flexibility to maximize revenue not only at peak but also at off-peak times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13FA83-43E5-88E0-C5A7-484D61E8D184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 anchor="ctr"/>
          <a:lstStyle/>
          <a:p>
            <a:pPr algn="ctr"/>
            <a:r>
              <a:rPr lang="en-GB" dirty="0"/>
              <a:t>Maintain our VFM score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30B089-AAB8-2D82-9194-9B8B07B5078A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en-GB" dirty="0"/>
              <a:t>Any intervention had to take into consideration our customers’ willingness to pay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957DC5-538D-ECFB-9E1F-7B6FD6A1373E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 anchor="ctr"/>
          <a:lstStyle/>
          <a:p>
            <a:pPr algn="ctr"/>
            <a:r>
              <a:rPr lang="en-GB" dirty="0"/>
              <a:t>Remain competitive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0B98B9-C776-9D76-0641-28D2842A9AEE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GB" dirty="0"/>
              <a:t>We pay close attention to the wider industry and we would like to maintain our market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F4D10-6BE7-7EDA-5D17-2A513AEE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project had to reconcile some opposing themes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533F5-AC9A-BAF9-B4CF-D9CEE54CF09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GB" dirty="0"/>
              <a:t>Achieve our 2023 objectives</a:t>
            </a:r>
          </a:p>
        </p:txBody>
      </p:sp>
      <p:pic>
        <p:nvPicPr>
          <p:cNvPr id="16" name="Graphic 15" descr="Abacus with solid fill">
            <a:extLst>
              <a:ext uri="{FF2B5EF4-FFF2-40B4-BE49-F238E27FC236}">
                <a16:creationId xmlns:a16="http://schemas.microsoft.com/office/drawing/2014/main" id="{0F99105C-4449-4BED-7A71-0023EE425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5048" y="2029113"/>
            <a:ext cx="914400" cy="914400"/>
          </a:xfrm>
          <a:prstGeom prst="rect">
            <a:avLst/>
          </a:prstGeom>
        </p:spPr>
      </p:pic>
      <p:pic>
        <p:nvPicPr>
          <p:cNvPr id="34" name="Graphic 33" descr="Piggy Bank with solid fill">
            <a:extLst>
              <a:ext uri="{FF2B5EF4-FFF2-40B4-BE49-F238E27FC236}">
                <a16:creationId xmlns:a16="http://schemas.microsoft.com/office/drawing/2014/main" id="{650A03BF-C4DE-26AF-37BE-C8C318308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758" y="2118945"/>
            <a:ext cx="914400" cy="914400"/>
          </a:xfrm>
          <a:prstGeom prst="rect">
            <a:avLst/>
          </a:prstGeom>
        </p:spPr>
      </p:pic>
      <p:pic>
        <p:nvPicPr>
          <p:cNvPr id="36" name="Graphic 35" descr="Scientific Thought with solid fill">
            <a:extLst>
              <a:ext uri="{FF2B5EF4-FFF2-40B4-BE49-F238E27FC236}">
                <a16:creationId xmlns:a16="http://schemas.microsoft.com/office/drawing/2014/main" id="{F6F5EE79-1DE1-E86B-E3A3-AEA449E3E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6318" y="2066609"/>
            <a:ext cx="914400" cy="914400"/>
          </a:xfrm>
          <a:prstGeom prst="rect">
            <a:avLst/>
          </a:prstGeom>
        </p:spPr>
      </p:pic>
      <p:pic>
        <p:nvPicPr>
          <p:cNvPr id="54" name="Graphic 53" descr="Travel with solid fill">
            <a:extLst>
              <a:ext uri="{FF2B5EF4-FFF2-40B4-BE49-F238E27FC236}">
                <a16:creationId xmlns:a16="http://schemas.microsoft.com/office/drawing/2014/main" id="{D552D792-306E-FBDE-923E-BFCAA9862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7588" y="2118945"/>
            <a:ext cx="914400" cy="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1AFEB-1E28-F562-AC76-D349CD48A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Our </a:t>
            </a:r>
            <a:r>
              <a:rPr lang="fr-BE" dirty="0" err="1"/>
              <a:t>approach</a:t>
            </a:r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400C-2BDA-F582-73F3-2B1E1A608C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06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project was broken down in 4 main steps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3D8BDB40-3707-A3C3-EB4A-A2D1CA0F9298}"/>
              </a:ext>
            </a:extLst>
          </p:cNvPr>
          <p:cNvSpPr/>
          <p:nvPr/>
        </p:nvSpPr>
        <p:spPr>
          <a:xfrm rot="5400000">
            <a:off x="2386366" y="3939018"/>
            <a:ext cx="288000" cy="18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68664ED-469F-A603-7337-C62B80E641D4}"/>
              </a:ext>
            </a:extLst>
          </p:cNvPr>
          <p:cNvGrpSpPr/>
          <p:nvPr/>
        </p:nvGrpSpPr>
        <p:grpSpPr>
          <a:xfrm>
            <a:off x="208163" y="2274136"/>
            <a:ext cx="2104660" cy="3104882"/>
            <a:chOff x="208163" y="2274136"/>
            <a:chExt cx="2104660" cy="310488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F31BAC-44D9-FD5D-E758-8C0846AE6672}"/>
                </a:ext>
              </a:extLst>
            </p:cNvPr>
            <p:cNvSpPr/>
            <p:nvPr/>
          </p:nvSpPr>
          <p:spPr>
            <a:xfrm>
              <a:off x="332823" y="2679018"/>
              <a:ext cx="1980000" cy="27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r>
                <a:rPr lang="en-GB" kern="0" dirty="0">
                  <a:solidFill>
                    <a:schemeClr val="accent1"/>
                  </a:solidFill>
                </a:rPr>
                <a:t>Research customer behaviour and willingness to pay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3270E12-A9CA-72F5-9EBC-2436FA402492}"/>
                </a:ext>
              </a:extLst>
            </p:cNvPr>
            <p:cNvSpPr/>
            <p:nvPr/>
          </p:nvSpPr>
          <p:spPr>
            <a:xfrm>
              <a:off x="208163" y="2274136"/>
              <a:ext cx="1800000" cy="5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r>
                <a:rPr lang="en-GB" b="1" kern="0" dirty="0">
                  <a:solidFill>
                    <a:schemeClr val="accent3"/>
                  </a:solidFill>
                </a:rPr>
                <a:t>Discovery</a:t>
              </a:r>
            </a:p>
          </p:txBody>
        </p:sp>
      </p:grp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2528576-A70F-18B2-BDBE-D8F1389BCB22}"/>
              </a:ext>
            </a:extLst>
          </p:cNvPr>
          <p:cNvSpPr/>
          <p:nvPr/>
        </p:nvSpPr>
        <p:spPr>
          <a:xfrm rot="5400000">
            <a:off x="4844969" y="3939018"/>
            <a:ext cx="288000" cy="18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4C3E84-132E-630D-3F2C-215C89130F05}"/>
              </a:ext>
            </a:extLst>
          </p:cNvPr>
          <p:cNvGrpSpPr/>
          <p:nvPr/>
        </p:nvGrpSpPr>
        <p:grpSpPr>
          <a:xfrm>
            <a:off x="2643566" y="2274136"/>
            <a:ext cx="2113209" cy="3104882"/>
            <a:chOff x="2643566" y="2274136"/>
            <a:chExt cx="2113209" cy="310488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F40FCC3-9DE4-2BA3-21E6-171913AB1E2B}"/>
                </a:ext>
              </a:extLst>
            </p:cNvPr>
            <p:cNvSpPr/>
            <p:nvPr/>
          </p:nvSpPr>
          <p:spPr>
            <a:xfrm>
              <a:off x="2776775" y="2679018"/>
              <a:ext cx="1980000" cy="27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r>
                <a:rPr lang="en-GB" kern="0" dirty="0">
                  <a:solidFill>
                    <a:schemeClr val="accent1"/>
                  </a:solidFill>
                </a:rPr>
                <a:t>Review research results and model alternatives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495A5A-E14D-A17B-22D7-025C40D57AF4}"/>
                </a:ext>
              </a:extLst>
            </p:cNvPr>
            <p:cNvSpPr/>
            <p:nvPr/>
          </p:nvSpPr>
          <p:spPr>
            <a:xfrm>
              <a:off x="2643566" y="2274136"/>
              <a:ext cx="1800000" cy="5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r>
                <a:rPr lang="en-GB" b="1" kern="0" dirty="0">
                  <a:solidFill>
                    <a:schemeClr val="accent3"/>
                  </a:solidFill>
                </a:rPr>
                <a:t>Analysis</a:t>
              </a:r>
            </a:p>
          </p:txBody>
        </p:sp>
      </p:grp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4A5F0B55-C8A5-5411-F4EE-D9AAB28D0F72}"/>
              </a:ext>
            </a:extLst>
          </p:cNvPr>
          <p:cNvSpPr/>
          <p:nvPr/>
        </p:nvSpPr>
        <p:spPr>
          <a:xfrm rot="5400000">
            <a:off x="7256349" y="3939018"/>
            <a:ext cx="288000" cy="18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C5903AA-8415-49A0-A8D5-13997FC93540}"/>
              </a:ext>
            </a:extLst>
          </p:cNvPr>
          <p:cNvGrpSpPr/>
          <p:nvPr/>
        </p:nvGrpSpPr>
        <p:grpSpPr>
          <a:xfrm>
            <a:off x="5078969" y="2274136"/>
            <a:ext cx="2121758" cy="3104882"/>
            <a:chOff x="5078969" y="2274136"/>
            <a:chExt cx="2121758" cy="310488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EABD8F-937C-E1B7-7975-7DC4155D47DA}"/>
                </a:ext>
              </a:extLst>
            </p:cNvPr>
            <p:cNvSpPr/>
            <p:nvPr/>
          </p:nvSpPr>
          <p:spPr>
            <a:xfrm>
              <a:off x="5220727" y="2679018"/>
              <a:ext cx="1980000" cy="27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r>
                <a:rPr lang="en-GB" kern="0" dirty="0">
                  <a:solidFill>
                    <a:schemeClr val="accent1"/>
                  </a:solidFill>
                </a:rPr>
                <a:t>Input changes into he inventory</a:t>
              </a:r>
              <a:br>
                <a:rPr lang="en-GB" kern="0" dirty="0">
                  <a:solidFill>
                    <a:schemeClr val="accent1"/>
                  </a:solidFill>
                </a:rPr>
              </a:br>
              <a:endParaRPr lang="en-GB" kern="0" dirty="0">
                <a:solidFill>
                  <a:schemeClr val="accent1"/>
                </a:solidFill>
              </a:endParaRPr>
            </a:p>
            <a:p>
              <a:r>
                <a:rPr lang="en-GB" kern="0" dirty="0">
                  <a:solidFill>
                    <a:schemeClr val="accent1"/>
                  </a:solidFill>
                </a:rPr>
                <a:t>Adapt RM tools to accommodate changes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1768C22-D9E8-4A65-60CD-CB8FFAE1D4CA}"/>
                </a:ext>
              </a:extLst>
            </p:cNvPr>
            <p:cNvSpPr/>
            <p:nvPr/>
          </p:nvSpPr>
          <p:spPr>
            <a:xfrm>
              <a:off x="5078969" y="2274136"/>
              <a:ext cx="1800000" cy="5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r>
                <a:rPr lang="en-GB" sz="1700" b="1" kern="0" dirty="0">
                  <a:solidFill>
                    <a:schemeClr val="accent3"/>
                  </a:solidFill>
                </a:rPr>
                <a:t>Development</a:t>
              </a:r>
            </a:p>
          </p:txBody>
        </p:sp>
      </p:grp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E4428FC5-709A-10DB-617F-6DA57F08BD3C}"/>
              </a:ext>
            </a:extLst>
          </p:cNvPr>
          <p:cNvSpPr/>
          <p:nvPr/>
        </p:nvSpPr>
        <p:spPr>
          <a:xfrm rot="5400000">
            <a:off x="9740985" y="3939018"/>
            <a:ext cx="288000" cy="18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0B9DE2E-3D16-4044-7603-0B5C016A5E96}"/>
              </a:ext>
            </a:extLst>
          </p:cNvPr>
          <p:cNvGrpSpPr/>
          <p:nvPr/>
        </p:nvGrpSpPr>
        <p:grpSpPr>
          <a:xfrm>
            <a:off x="7514371" y="2274136"/>
            <a:ext cx="2130307" cy="3104882"/>
            <a:chOff x="7514371" y="2274136"/>
            <a:chExt cx="2130307" cy="310488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8347C0D-AA93-ADCF-E3C7-F6662EC56DA3}"/>
                </a:ext>
              </a:extLst>
            </p:cNvPr>
            <p:cNvSpPr/>
            <p:nvPr/>
          </p:nvSpPr>
          <p:spPr>
            <a:xfrm>
              <a:off x="7664678" y="2679018"/>
              <a:ext cx="1980000" cy="270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r>
                <a:rPr lang="en-GB" kern="0" dirty="0">
                  <a:solidFill>
                    <a:schemeClr val="accent1"/>
                  </a:solidFill>
                </a:rPr>
                <a:t>End to end testing to ensure all systems respond as expected 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64CC614-9257-7EDA-4DF9-BFBF35AA3D8C}"/>
                </a:ext>
              </a:extLst>
            </p:cNvPr>
            <p:cNvSpPr/>
            <p:nvPr/>
          </p:nvSpPr>
          <p:spPr>
            <a:xfrm>
              <a:off x="7514371" y="2274136"/>
              <a:ext cx="1800000" cy="5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r>
                <a:rPr lang="en-GB" b="1" kern="0" dirty="0">
                  <a:solidFill>
                    <a:schemeClr val="accent3"/>
                  </a:solidFill>
                </a:rPr>
                <a:t>Testing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3E96451-AE34-720F-E059-2D134A2BC0BC}"/>
              </a:ext>
            </a:extLst>
          </p:cNvPr>
          <p:cNvGrpSpPr/>
          <p:nvPr/>
        </p:nvGrpSpPr>
        <p:grpSpPr>
          <a:xfrm>
            <a:off x="9959838" y="3184968"/>
            <a:ext cx="2160000" cy="1663699"/>
            <a:chOff x="9537412" y="2882218"/>
            <a:chExt cx="2160000" cy="166369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FC4A82D-AE64-BB95-6BFE-63CE9A3DE961}"/>
                </a:ext>
              </a:extLst>
            </p:cNvPr>
            <p:cNvSpPr/>
            <p:nvPr/>
          </p:nvSpPr>
          <p:spPr>
            <a:xfrm>
              <a:off x="9537412" y="3631517"/>
              <a:ext cx="2160000" cy="914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/>
            <a:lstStyle/>
            <a:p>
              <a:pPr algn="ctr"/>
              <a:r>
                <a:rPr lang="en-GB" sz="2400" b="1" kern="0" dirty="0">
                  <a:solidFill>
                    <a:srgbClr val="512179"/>
                  </a:solidFill>
                </a:rPr>
                <a:t>Go live</a:t>
              </a:r>
            </a:p>
          </p:txBody>
        </p:sp>
        <p:pic>
          <p:nvPicPr>
            <p:cNvPr id="97" name="Graphic 96" descr="Fireworks with solid fill">
              <a:extLst>
                <a:ext uri="{FF2B5EF4-FFF2-40B4-BE49-F238E27FC236}">
                  <a16:creationId xmlns:a16="http://schemas.microsoft.com/office/drawing/2014/main" id="{BC61E6C9-9C4B-85E0-E98D-76C9DD86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00162" y="2882218"/>
              <a:ext cx="914400" cy="914400"/>
            </a:xfrm>
            <a:prstGeom prst="rect">
              <a:avLst/>
            </a:prstGeom>
          </p:spPr>
        </p:pic>
        <p:pic>
          <p:nvPicPr>
            <p:cNvPr id="94" name="Graphic 93" descr="Fireworks with solid fill">
              <a:extLst>
                <a:ext uri="{FF2B5EF4-FFF2-40B4-BE49-F238E27FC236}">
                  <a16:creationId xmlns:a16="http://schemas.microsoft.com/office/drawing/2014/main" id="{FAC55368-0190-8FF3-4DC7-FAD6D0EB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68112" y="316161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15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used the Van </a:t>
            </a:r>
            <a:r>
              <a:rPr lang="en-GB" dirty="0" err="1"/>
              <a:t>Westendorp</a:t>
            </a:r>
            <a:r>
              <a:rPr lang="en-GB" dirty="0"/>
              <a:t> Price Sensitivity Meter to measure our customers’ willingness to pay…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74B736-2FB1-C67B-3EEC-0A9C09ACC519}"/>
              </a:ext>
            </a:extLst>
          </p:cNvPr>
          <p:cNvSpPr txBox="1">
            <a:spLocks/>
          </p:cNvSpPr>
          <p:nvPr/>
        </p:nvSpPr>
        <p:spPr>
          <a:xfrm>
            <a:off x="161077" y="6162792"/>
            <a:ext cx="2442423" cy="24153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Simon-Kucher x Eurostar – NCO – EIL pricing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53AA6C-23A0-CD2F-5BE4-BADE48A9B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0" y="1374044"/>
            <a:ext cx="11516342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40F2F75-3BEE-B02C-FB94-C1F2E853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0" y="1380141"/>
            <a:ext cx="5761219" cy="46760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used the Van </a:t>
            </a:r>
            <a:r>
              <a:rPr lang="en-GB" dirty="0" err="1"/>
              <a:t>Westendorp</a:t>
            </a:r>
            <a:r>
              <a:rPr lang="en-GB" dirty="0"/>
              <a:t> Price Sensitivity Meter to measure our customers’ willingness to pay…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74B736-2FB1-C67B-3EEC-0A9C09ACC519}"/>
              </a:ext>
            </a:extLst>
          </p:cNvPr>
          <p:cNvSpPr txBox="1">
            <a:spLocks/>
          </p:cNvSpPr>
          <p:nvPr/>
        </p:nvSpPr>
        <p:spPr>
          <a:xfrm>
            <a:off x="161077" y="6162792"/>
            <a:ext cx="2442423" cy="24153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Simon-Kucher x Eurostar – NCO – EIL pricing analysis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8D7D61D-4CB7-801D-AC08-3EB869A7E609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236987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There are multiple points where customer perception changes significantly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0266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D68D3F2-4E21-9330-097A-D917ABFBFEB8}"/>
              </a:ext>
            </a:extLst>
          </p:cNvPr>
          <p:cNvSpPr txBox="1"/>
          <p:nvPr/>
        </p:nvSpPr>
        <p:spPr>
          <a:xfrm>
            <a:off x="6301493" y="1596041"/>
            <a:ext cx="57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…and we came across some interesting findings: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F0C91B-415E-1588-B259-C089A0D5189F}"/>
              </a:ext>
            </a:extLst>
          </p:cNvPr>
          <p:cNvGrpSpPr/>
          <p:nvPr/>
        </p:nvGrpSpPr>
        <p:grpSpPr>
          <a:xfrm>
            <a:off x="987600" y="2608634"/>
            <a:ext cx="3981500" cy="2450200"/>
            <a:chOff x="987600" y="2608634"/>
            <a:chExt cx="3981500" cy="2450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2A0553-8DA1-36A6-3542-F2A2D6BF61C2}"/>
                </a:ext>
              </a:extLst>
            </p:cNvPr>
            <p:cNvCxnSpPr/>
            <p:nvPr/>
          </p:nvCxnSpPr>
          <p:spPr>
            <a:xfrm>
              <a:off x="987600" y="4940034"/>
              <a:ext cx="108000" cy="1188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969FBB-293D-A213-0EAD-E0C7F003C524}"/>
                </a:ext>
              </a:extLst>
            </p:cNvPr>
            <p:cNvCxnSpPr/>
            <p:nvPr/>
          </p:nvCxnSpPr>
          <p:spPr>
            <a:xfrm>
              <a:off x="1127300" y="4818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8618B8-2FD3-C6E3-CA11-40CDF185618F}"/>
                </a:ext>
              </a:extLst>
            </p:cNvPr>
            <p:cNvCxnSpPr/>
            <p:nvPr/>
          </p:nvCxnSpPr>
          <p:spPr>
            <a:xfrm>
              <a:off x="1254300" y="4678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66219B-D306-68FE-559C-69AB806B2612}"/>
                </a:ext>
              </a:extLst>
            </p:cNvPr>
            <p:cNvCxnSpPr/>
            <p:nvPr/>
          </p:nvCxnSpPr>
          <p:spPr>
            <a:xfrm>
              <a:off x="1381300" y="4424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61AD951-780B-C2FE-56DF-5481C5EACD05}"/>
                </a:ext>
              </a:extLst>
            </p:cNvPr>
            <p:cNvCxnSpPr/>
            <p:nvPr/>
          </p:nvCxnSpPr>
          <p:spPr>
            <a:xfrm>
              <a:off x="1521000" y="4107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F700D0-92C4-4BA9-6D55-EEE780A2810F}"/>
                </a:ext>
              </a:extLst>
            </p:cNvPr>
            <p:cNvCxnSpPr/>
            <p:nvPr/>
          </p:nvCxnSpPr>
          <p:spPr>
            <a:xfrm>
              <a:off x="1660700" y="38278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BAF415-21FB-9A4A-1019-6E41E1344DBC}"/>
                </a:ext>
              </a:extLst>
            </p:cNvPr>
            <p:cNvCxnSpPr/>
            <p:nvPr/>
          </p:nvCxnSpPr>
          <p:spPr>
            <a:xfrm>
              <a:off x="18766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1FA0C4-E8C4-EB56-8784-054EE39D9B41}"/>
                </a:ext>
              </a:extLst>
            </p:cNvPr>
            <p:cNvCxnSpPr/>
            <p:nvPr/>
          </p:nvCxnSpPr>
          <p:spPr>
            <a:xfrm>
              <a:off x="2283000" y="2862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EC028A-AD8D-A439-86D0-E6420C19B2D4}"/>
                </a:ext>
              </a:extLst>
            </p:cNvPr>
            <p:cNvCxnSpPr/>
            <p:nvPr/>
          </p:nvCxnSpPr>
          <p:spPr>
            <a:xfrm>
              <a:off x="2613200" y="2608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BDEE82-979E-6794-B812-A06706F36CE3}"/>
                </a:ext>
              </a:extLst>
            </p:cNvPr>
            <p:cNvCxnSpPr/>
            <p:nvPr/>
          </p:nvCxnSpPr>
          <p:spPr>
            <a:xfrm>
              <a:off x="1648000" y="48819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838E4C-155E-E0F3-7F54-F4F8F826B666}"/>
                </a:ext>
              </a:extLst>
            </p:cNvPr>
            <p:cNvCxnSpPr/>
            <p:nvPr/>
          </p:nvCxnSpPr>
          <p:spPr>
            <a:xfrm>
              <a:off x="1863900" y="4729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686E63-BD54-7E09-0508-C60C77B38D5A}"/>
                </a:ext>
              </a:extLst>
            </p:cNvPr>
            <p:cNvCxnSpPr/>
            <p:nvPr/>
          </p:nvCxnSpPr>
          <p:spPr>
            <a:xfrm>
              <a:off x="2143300" y="4386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6DF330-C419-3417-4948-EFEA517A5A07}"/>
                </a:ext>
              </a:extLst>
            </p:cNvPr>
            <p:cNvCxnSpPr/>
            <p:nvPr/>
          </p:nvCxnSpPr>
          <p:spPr>
            <a:xfrm>
              <a:off x="2587800" y="3840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0826F5-D076-2541-8717-107F7742E0B1}"/>
                </a:ext>
              </a:extLst>
            </p:cNvPr>
            <p:cNvCxnSpPr/>
            <p:nvPr/>
          </p:nvCxnSpPr>
          <p:spPr>
            <a:xfrm>
              <a:off x="29815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F66C1E0-1915-34FF-C706-FEDC5FF88838}"/>
                </a:ext>
              </a:extLst>
            </p:cNvPr>
            <p:cNvCxnSpPr/>
            <p:nvPr/>
          </p:nvCxnSpPr>
          <p:spPr>
            <a:xfrm>
              <a:off x="3337100" y="2964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F05959-F4B5-F77E-B895-D4D93D333935}"/>
                </a:ext>
              </a:extLst>
            </p:cNvPr>
            <p:cNvCxnSpPr/>
            <p:nvPr/>
          </p:nvCxnSpPr>
          <p:spPr>
            <a:xfrm>
              <a:off x="4124500" y="4094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1B27F-DA82-C458-8B61-E0F722C37345}"/>
                </a:ext>
              </a:extLst>
            </p:cNvPr>
            <p:cNvCxnSpPr/>
            <p:nvPr/>
          </p:nvCxnSpPr>
          <p:spPr>
            <a:xfrm>
              <a:off x="4302300" y="3751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287804-33AB-ADF4-07BE-94428478DDD4}"/>
                </a:ext>
              </a:extLst>
            </p:cNvPr>
            <p:cNvCxnSpPr/>
            <p:nvPr/>
          </p:nvCxnSpPr>
          <p:spPr>
            <a:xfrm>
              <a:off x="3337100" y="4437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9894FEA-126A-19BD-E089-DB55A56A44D1}"/>
                </a:ext>
              </a:extLst>
            </p:cNvPr>
            <p:cNvCxnSpPr/>
            <p:nvPr/>
          </p:nvCxnSpPr>
          <p:spPr>
            <a:xfrm>
              <a:off x="4861100" y="3332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68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40F2F75-3BEE-B02C-FB94-C1F2E853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0" y="1380141"/>
            <a:ext cx="5761219" cy="46760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6E1108-C12A-3A69-C979-4E72D1D2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used the Van </a:t>
            </a:r>
            <a:r>
              <a:rPr lang="en-GB" dirty="0" err="1"/>
              <a:t>Westendorp</a:t>
            </a:r>
            <a:r>
              <a:rPr lang="en-GB" dirty="0"/>
              <a:t> Price Sensitivity Meter to measure our customers’ willingness to pay…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74B736-2FB1-C67B-3EEC-0A9C09ACC519}"/>
              </a:ext>
            </a:extLst>
          </p:cNvPr>
          <p:cNvSpPr txBox="1">
            <a:spLocks/>
          </p:cNvSpPr>
          <p:nvPr/>
        </p:nvSpPr>
        <p:spPr>
          <a:xfrm>
            <a:off x="161077" y="6162792"/>
            <a:ext cx="2442423" cy="24153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Simon-Kucher x Eurostar – NCO – EIL pricing analysis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8D7D61D-4CB7-801D-AC08-3EB869A7E609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236987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There are multiple points where customer perception changes significantly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20266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D68D3F2-4E21-9330-097A-D917ABFBFEB8}"/>
              </a:ext>
            </a:extLst>
          </p:cNvPr>
          <p:cNvSpPr txBox="1"/>
          <p:nvPr/>
        </p:nvSpPr>
        <p:spPr>
          <a:xfrm>
            <a:off x="6301493" y="1596041"/>
            <a:ext cx="57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…and we came across some interesting findings:</a:t>
            </a:r>
          </a:p>
        </p:txBody>
      </p:sp>
      <p:graphicFrame>
        <p:nvGraphicFramePr>
          <p:cNvPr id="38" name="Table 7">
            <a:extLst>
              <a:ext uri="{FF2B5EF4-FFF2-40B4-BE49-F238E27FC236}">
                <a16:creationId xmlns:a16="http://schemas.microsoft.com/office/drawing/2014/main" id="{74EB81B6-0972-1B57-1C8D-AFE8265CC568}"/>
              </a:ext>
            </a:extLst>
          </p:cNvPr>
          <p:cNvGraphicFramePr>
            <a:graphicFrameLocks noGrp="1"/>
          </p:cNvGraphicFramePr>
          <p:nvPr/>
        </p:nvGraphicFramePr>
        <p:xfrm>
          <a:off x="6386210" y="3679904"/>
          <a:ext cx="57528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192">
                  <a:extLst>
                    <a:ext uri="{9D8B030D-6E8A-4147-A177-3AD203B41FA5}">
                      <a16:colId xmlns:a16="http://schemas.microsoft.com/office/drawing/2014/main" val="25567301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5978739"/>
                    </a:ext>
                  </a:extLst>
                </a:gridCol>
                <a:gridCol w="4893377">
                  <a:extLst>
                    <a:ext uri="{9D8B030D-6E8A-4147-A177-3AD203B41FA5}">
                      <a16:colId xmlns:a16="http://schemas.microsoft.com/office/drawing/2014/main" val="60494617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These points are closer together when the prices are low and get further apart as prices go up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140548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4F0C91B-415E-1588-B259-C089A0D5189F}"/>
              </a:ext>
            </a:extLst>
          </p:cNvPr>
          <p:cNvGrpSpPr/>
          <p:nvPr/>
        </p:nvGrpSpPr>
        <p:grpSpPr>
          <a:xfrm>
            <a:off x="987600" y="2608634"/>
            <a:ext cx="3981500" cy="2450200"/>
            <a:chOff x="987600" y="2608634"/>
            <a:chExt cx="3981500" cy="2450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2A0553-8DA1-36A6-3542-F2A2D6BF61C2}"/>
                </a:ext>
              </a:extLst>
            </p:cNvPr>
            <p:cNvCxnSpPr/>
            <p:nvPr/>
          </p:nvCxnSpPr>
          <p:spPr>
            <a:xfrm>
              <a:off x="987600" y="4940034"/>
              <a:ext cx="108000" cy="1188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969FBB-293D-A213-0EAD-E0C7F003C524}"/>
                </a:ext>
              </a:extLst>
            </p:cNvPr>
            <p:cNvCxnSpPr/>
            <p:nvPr/>
          </p:nvCxnSpPr>
          <p:spPr>
            <a:xfrm>
              <a:off x="1127300" y="4818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8618B8-2FD3-C6E3-CA11-40CDF185618F}"/>
                </a:ext>
              </a:extLst>
            </p:cNvPr>
            <p:cNvCxnSpPr/>
            <p:nvPr/>
          </p:nvCxnSpPr>
          <p:spPr>
            <a:xfrm>
              <a:off x="1254300" y="4678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66219B-D306-68FE-559C-69AB806B2612}"/>
                </a:ext>
              </a:extLst>
            </p:cNvPr>
            <p:cNvCxnSpPr/>
            <p:nvPr/>
          </p:nvCxnSpPr>
          <p:spPr>
            <a:xfrm>
              <a:off x="1381300" y="44247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61AD951-780B-C2FE-56DF-5481C5EACD05}"/>
                </a:ext>
              </a:extLst>
            </p:cNvPr>
            <p:cNvCxnSpPr/>
            <p:nvPr/>
          </p:nvCxnSpPr>
          <p:spPr>
            <a:xfrm>
              <a:off x="1521000" y="4107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F700D0-92C4-4BA9-6D55-EEE780A2810F}"/>
                </a:ext>
              </a:extLst>
            </p:cNvPr>
            <p:cNvCxnSpPr/>
            <p:nvPr/>
          </p:nvCxnSpPr>
          <p:spPr>
            <a:xfrm>
              <a:off x="1660700" y="38278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BAF415-21FB-9A4A-1019-6E41E1344DBC}"/>
                </a:ext>
              </a:extLst>
            </p:cNvPr>
            <p:cNvCxnSpPr/>
            <p:nvPr/>
          </p:nvCxnSpPr>
          <p:spPr>
            <a:xfrm>
              <a:off x="18766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1FA0C4-E8C4-EB56-8784-054EE39D9B41}"/>
                </a:ext>
              </a:extLst>
            </p:cNvPr>
            <p:cNvCxnSpPr/>
            <p:nvPr/>
          </p:nvCxnSpPr>
          <p:spPr>
            <a:xfrm>
              <a:off x="2283000" y="2862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EC028A-AD8D-A439-86D0-E6420C19B2D4}"/>
                </a:ext>
              </a:extLst>
            </p:cNvPr>
            <p:cNvCxnSpPr/>
            <p:nvPr/>
          </p:nvCxnSpPr>
          <p:spPr>
            <a:xfrm>
              <a:off x="2613200" y="2608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BDEE82-979E-6794-B812-A06706F36CE3}"/>
                </a:ext>
              </a:extLst>
            </p:cNvPr>
            <p:cNvCxnSpPr/>
            <p:nvPr/>
          </p:nvCxnSpPr>
          <p:spPr>
            <a:xfrm>
              <a:off x="1648000" y="48819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838E4C-155E-E0F3-7F54-F4F8F826B666}"/>
                </a:ext>
              </a:extLst>
            </p:cNvPr>
            <p:cNvCxnSpPr/>
            <p:nvPr/>
          </p:nvCxnSpPr>
          <p:spPr>
            <a:xfrm>
              <a:off x="1863900" y="4729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686E63-BD54-7E09-0508-C60C77B38D5A}"/>
                </a:ext>
              </a:extLst>
            </p:cNvPr>
            <p:cNvCxnSpPr/>
            <p:nvPr/>
          </p:nvCxnSpPr>
          <p:spPr>
            <a:xfrm>
              <a:off x="2143300" y="4386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6DF330-C419-3417-4948-EFEA517A5A07}"/>
                </a:ext>
              </a:extLst>
            </p:cNvPr>
            <p:cNvCxnSpPr/>
            <p:nvPr/>
          </p:nvCxnSpPr>
          <p:spPr>
            <a:xfrm>
              <a:off x="2587800" y="3840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0826F5-D076-2541-8717-107F7742E0B1}"/>
                </a:ext>
              </a:extLst>
            </p:cNvPr>
            <p:cNvCxnSpPr/>
            <p:nvPr/>
          </p:nvCxnSpPr>
          <p:spPr>
            <a:xfrm>
              <a:off x="2981500" y="3345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F66C1E0-1915-34FF-C706-FEDC5FF88838}"/>
                </a:ext>
              </a:extLst>
            </p:cNvPr>
            <p:cNvCxnSpPr/>
            <p:nvPr/>
          </p:nvCxnSpPr>
          <p:spPr>
            <a:xfrm>
              <a:off x="3337100" y="29642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EF05959-F4B5-F77E-B895-D4D93D333935}"/>
                </a:ext>
              </a:extLst>
            </p:cNvPr>
            <p:cNvCxnSpPr/>
            <p:nvPr/>
          </p:nvCxnSpPr>
          <p:spPr>
            <a:xfrm>
              <a:off x="4124500" y="4094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61B27F-DA82-C458-8B61-E0F722C37345}"/>
                </a:ext>
              </a:extLst>
            </p:cNvPr>
            <p:cNvCxnSpPr/>
            <p:nvPr/>
          </p:nvCxnSpPr>
          <p:spPr>
            <a:xfrm>
              <a:off x="4302300" y="37516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287804-33AB-ADF4-07BE-94428478DDD4}"/>
                </a:ext>
              </a:extLst>
            </p:cNvPr>
            <p:cNvCxnSpPr/>
            <p:nvPr/>
          </p:nvCxnSpPr>
          <p:spPr>
            <a:xfrm>
              <a:off x="3337100" y="44374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9894FEA-126A-19BD-E089-DB55A56A44D1}"/>
                </a:ext>
              </a:extLst>
            </p:cNvPr>
            <p:cNvCxnSpPr/>
            <p:nvPr/>
          </p:nvCxnSpPr>
          <p:spPr>
            <a:xfrm>
              <a:off x="4861100" y="3332534"/>
              <a:ext cx="108000" cy="10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ACF4520B-455F-1A67-EE18-4152CBF04F6B}"/>
              </a:ext>
            </a:extLst>
          </p:cNvPr>
          <p:cNvSpPr/>
          <p:nvPr/>
        </p:nvSpPr>
        <p:spPr>
          <a:xfrm rot="1747977">
            <a:off x="1052888" y="4191641"/>
            <a:ext cx="384400" cy="1091225"/>
          </a:xfrm>
          <a:custGeom>
            <a:avLst/>
            <a:gdLst>
              <a:gd name="connsiteX0" fmla="*/ 0 w 384400"/>
              <a:gd name="connsiteY0" fmla="*/ 545613 h 1091225"/>
              <a:gd name="connsiteX1" fmla="*/ 192200 w 384400"/>
              <a:gd name="connsiteY1" fmla="*/ 0 h 1091225"/>
              <a:gd name="connsiteX2" fmla="*/ 384400 w 384400"/>
              <a:gd name="connsiteY2" fmla="*/ 545613 h 1091225"/>
              <a:gd name="connsiteX3" fmla="*/ 192200 w 384400"/>
              <a:gd name="connsiteY3" fmla="*/ 1091226 h 1091225"/>
              <a:gd name="connsiteX4" fmla="*/ 0 w 384400"/>
              <a:gd name="connsiteY4" fmla="*/ 545613 h 10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00" h="1091225" extrusionOk="0">
                <a:moveTo>
                  <a:pt x="0" y="545613"/>
                </a:moveTo>
                <a:cubicBezTo>
                  <a:pt x="19732" y="245508"/>
                  <a:pt x="96490" y="4436"/>
                  <a:pt x="192200" y="0"/>
                </a:cubicBezTo>
                <a:cubicBezTo>
                  <a:pt x="332056" y="5414"/>
                  <a:pt x="373688" y="247183"/>
                  <a:pt x="384400" y="545613"/>
                </a:cubicBezTo>
                <a:cubicBezTo>
                  <a:pt x="373866" y="856278"/>
                  <a:pt x="295352" y="1078213"/>
                  <a:pt x="192200" y="1091226"/>
                </a:cubicBezTo>
                <a:cubicBezTo>
                  <a:pt x="75748" y="1045812"/>
                  <a:pt x="-27298" y="812409"/>
                  <a:pt x="0" y="545613"/>
                </a:cubicBezTo>
                <a:close/>
              </a:path>
            </a:pathLst>
          </a:custGeom>
          <a:noFill/>
          <a:ln w="9525">
            <a:solidFill>
              <a:srgbClr val="B0002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4511547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D3E68DA-803D-D4DF-DF37-C878A49312D8}"/>
              </a:ext>
            </a:extLst>
          </p:cNvPr>
          <p:cNvSpPr/>
          <p:nvPr/>
        </p:nvSpPr>
        <p:spPr>
          <a:xfrm rot="2685655">
            <a:off x="2144801" y="2348081"/>
            <a:ext cx="384400" cy="1362102"/>
          </a:xfrm>
          <a:custGeom>
            <a:avLst/>
            <a:gdLst>
              <a:gd name="connsiteX0" fmla="*/ 0 w 384400"/>
              <a:gd name="connsiteY0" fmla="*/ 681051 h 1362102"/>
              <a:gd name="connsiteX1" fmla="*/ 192200 w 384400"/>
              <a:gd name="connsiteY1" fmla="*/ 0 h 1362102"/>
              <a:gd name="connsiteX2" fmla="*/ 384400 w 384400"/>
              <a:gd name="connsiteY2" fmla="*/ 681051 h 1362102"/>
              <a:gd name="connsiteX3" fmla="*/ 192200 w 384400"/>
              <a:gd name="connsiteY3" fmla="*/ 1362102 h 1362102"/>
              <a:gd name="connsiteX4" fmla="*/ 0 w 384400"/>
              <a:gd name="connsiteY4" fmla="*/ 681051 h 13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00" h="1362102" extrusionOk="0">
                <a:moveTo>
                  <a:pt x="0" y="681051"/>
                </a:moveTo>
                <a:cubicBezTo>
                  <a:pt x="19732" y="306146"/>
                  <a:pt x="96490" y="4436"/>
                  <a:pt x="192200" y="0"/>
                </a:cubicBezTo>
                <a:cubicBezTo>
                  <a:pt x="326600" y="4538"/>
                  <a:pt x="341023" y="316678"/>
                  <a:pt x="384400" y="681051"/>
                </a:cubicBezTo>
                <a:cubicBezTo>
                  <a:pt x="373866" y="1066516"/>
                  <a:pt x="295352" y="1349089"/>
                  <a:pt x="192200" y="1362102"/>
                </a:cubicBezTo>
                <a:cubicBezTo>
                  <a:pt x="83810" y="1352225"/>
                  <a:pt x="-36930" y="1010460"/>
                  <a:pt x="0" y="681051"/>
                </a:cubicBezTo>
                <a:close/>
              </a:path>
            </a:pathLst>
          </a:custGeom>
          <a:noFill/>
          <a:ln w="9525">
            <a:solidFill>
              <a:srgbClr val="B0002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sd="14511547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FWn9Yzc0uNWEWMNFun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i6BFGBe7FjAM1g0zc4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S9w_SWFvap5eOx6C8z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uD7Z8tCqwh8pl.1F_o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urostar Family">
  <a:themeElements>
    <a:clrScheme name="Eurostar Family">
      <a:dk1>
        <a:srgbClr val="282828"/>
      </a:dk1>
      <a:lt1>
        <a:srgbClr val="FFFFFF"/>
      </a:lt1>
      <a:dk2>
        <a:srgbClr val="4B4949"/>
      </a:dk2>
      <a:lt2>
        <a:srgbClr val="F2F2F0"/>
      </a:lt2>
      <a:accent1>
        <a:srgbClr val="512179"/>
      </a:accent1>
      <a:accent2>
        <a:srgbClr val="00B2A9"/>
      </a:accent2>
      <a:accent3>
        <a:srgbClr val="FF6900"/>
      </a:accent3>
      <a:accent4>
        <a:srgbClr val="7660AB"/>
      </a:accent4>
      <a:accent5>
        <a:srgbClr val="9984D4"/>
      </a:accent5>
      <a:accent6>
        <a:srgbClr val="F2F2F0"/>
      </a:accent6>
      <a:hlink>
        <a:srgbClr val="FF6900"/>
      </a:hlink>
      <a:folHlink>
        <a:srgbClr val="9984D4"/>
      </a:folHlink>
    </a:clrScheme>
    <a:fontScheme name="Eurostar fami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  <a:miter lim="800000"/>
        </a:ln>
      </a:spPr>
      <a:bodyPr lIns="73152" tIns="73152" rIns="73152" bIns="73152" rtlCol="0" anchor="ctr"/>
      <a:lstStyle>
        <a:defPPr algn="ctr">
          <a:defRPr kern="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kern="0" dirty="0" smtClean="0"/>
        </a:defPPr>
      </a:lstStyle>
    </a:txDef>
  </a:objectDefaults>
  <a:extraClrSchemeLst/>
  <a:custClrLst>
    <a:custClr name="Dark Orange">
      <a:srgbClr val="FB9D05"/>
    </a:custClr>
    <a:custClr name="Light Orange">
      <a:srgbClr val="FDC76F"/>
    </a:custClr>
    <a:custClr name="Medium Greendpeed">
      <a:srgbClr val="9BDDA4"/>
    </a:custClr>
    <a:custClr name="Light Greenspeed">
      <a:srgbClr val="CEEED3"/>
    </a:custClr>
    <a:custClr name="Soft Greenspeed">
      <a:srgbClr val="E6F6E8"/>
    </a:custClr>
    <a:custClr name="Dark Thalys">
      <a:srgbClr val="B00022"/>
    </a:custClr>
    <a:custClr name="Medium Thalys">
      <a:srgbClr val="FFBDCA"/>
    </a:custClr>
    <a:custClr name="Light Thalys">
      <a:srgbClr val="FFD9E0"/>
    </a:custClr>
    <a:custClr name="Soft Thalys">
      <a:srgbClr val="FFE5EA"/>
    </a:custClr>
    <a:custClr name="Dark Eurostar">
      <a:srgbClr val="23B5C8"/>
    </a:custClr>
    <a:custClr name="Medium Eurostar">
      <a:srgbClr val="70D8E6"/>
    </a:custClr>
    <a:custClr name="Light Eurostar">
      <a:srgbClr val="B4EBF2"/>
    </a:custClr>
    <a:custClr name="Soft Eurostar">
      <a:srgbClr val="E5F8FB"/>
    </a:custClr>
    <a:custClr name="Custom Color">
      <a:srgbClr val="D9D9D9"/>
    </a:custClr>
    <a:custClr name="Custom Color">
      <a:srgbClr val="F2F2F2"/>
    </a:custClr>
  </a:custClrLst>
  <a:extLst>
    <a:ext uri="{05A4C25C-085E-4340-85A3-A5531E510DB2}">
      <thm15:themeFamily xmlns:thm15="http://schemas.microsoft.com/office/thememl/2012/main" name="Presentation11" id="{CCA2A43E-2761-4FFF-B3DD-C44DAE4822FB}" vid="{5A883C9D-F6F8-442D-A9F8-6C67F89FEF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bb616-2ddb-4d51-81cf-823c7fd41e59" xsi:nil="true"/>
    <lcf76f155ced4ddcb4097134ff3c332f xmlns="9d2b9e5a-bd13-4bd6-9908-cbb0b0a693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1AD863CD3F44C98355456A913917E" ma:contentTypeVersion="9" ma:contentTypeDescription="Create a new document." ma:contentTypeScope="" ma:versionID="39620d79a829fd552963808c5268ed12">
  <xsd:schema xmlns:xsd="http://www.w3.org/2001/XMLSchema" xmlns:xs="http://www.w3.org/2001/XMLSchema" xmlns:p="http://schemas.microsoft.com/office/2006/metadata/properties" xmlns:ns2="9d2b9e5a-bd13-4bd6-9908-cbb0b0a69352" xmlns:ns3="b99bb616-2ddb-4d51-81cf-823c7fd41e59" targetNamespace="http://schemas.microsoft.com/office/2006/metadata/properties" ma:root="true" ma:fieldsID="24343215285f0b3cc55740fce0e94642" ns2:_="" ns3:_="">
    <xsd:import namespace="9d2b9e5a-bd13-4bd6-9908-cbb0b0a69352"/>
    <xsd:import namespace="b99bb616-2ddb-4d51-81cf-823c7fd41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b9e5a-bd13-4bd6-9908-cbb0b0a69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d2eb9f-2fbd-4f19-9fd2-ef64848c46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bb616-2ddb-4d51-81cf-823c7fd41e5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87d8d3-9579-4f8c-a8b8-f8ad1fd44f40}" ma:internalName="TaxCatchAll" ma:showField="CatchAllData" ma:web="b99bb616-2ddb-4d51-81cf-823c7fd41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9137D-52F3-4529-88AC-0D8D23663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9C200-59C0-48F5-BE86-ABFE0889DA4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b99bb616-2ddb-4d51-81cf-823c7fd41e59"/>
    <ds:schemaRef ds:uri="9d2b9e5a-bd13-4bd6-9908-cbb0b0a6935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4E614A-C380-4AC3-833D-DF1D32D75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b9e5a-bd13-4bd6-9908-cbb0b0a69352"/>
    <ds:schemaRef ds:uri="b99bb616-2ddb-4d51-81cf-823c7fd41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869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</vt:lpstr>
      <vt:lpstr>Calibri</vt:lpstr>
      <vt:lpstr>Century Gothic</vt:lpstr>
      <vt:lpstr>Courier New</vt:lpstr>
      <vt:lpstr>Eurostar Family</vt:lpstr>
      <vt:lpstr>think-cell Slide</vt:lpstr>
      <vt:lpstr>PowerPoint Presentation</vt:lpstr>
      <vt:lpstr>PowerPoint Presentation</vt:lpstr>
      <vt:lpstr>We were relying in a fare structure that was in place for way too long and was not addressing the challenges of the post pandemic era</vt:lpstr>
      <vt:lpstr>This project had to reconcile some opposing themes</vt:lpstr>
      <vt:lpstr>PowerPoint Presentation</vt:lpstr>
      <vt:lpstr>The project was broken down in 4 main steps</vt:lpstr>
      <vt:lpstr>We used the Van Westendorp Price Sensitivity Meter to measure our customers’ willingness to pay…</vt:lpstr>
      <vt:lpstr>We used the Van Westendorp Price Sensitivity Meter to measure our customers’ willingness to pay…</vt:lpstr>
      <vt:lpstr>We used the Van Westendorp Price Sensitivity Meter to measure our customers’ willingness to pay…</vt:lpstr>
      <vt:lpstr>We used the Van Westendorp Price Sensitivity Meter to measure our customers’ willingness to pay…</vt:lpstr>
      <vt:lpstr>The insights we gathered resulted in 3 key changes:</vt:lpstr>
      <vt:lpstr>The project was delivered in time and within budget thanks to the close collaboration across teams, a well defined task distribution and rigorous testing </vt:lpstr>
      <vt:lpstr>PowerPoint Presentation</vt:lpstr>
      <vt:lpstr>We’ve put in place an extensive plan for measuring the impact combining multiple data sources</vt:lpstr>
      <vt:lpstr>PowerPoint Presentation</vt:lpstr>
    </vt:vector>
  </TitlesOfParts>
  <Company>Thalys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Vandrebeck, Julien</dc:creator>
  <cp:lastModifiedBy>ROUSSAKIS Christos</cp:lastModifiedBy>
  <cp:revision>12</cp:revision>
  <dcterms:created xsi:type="dcterms:W3CDTF">2022-11-15T15:39:56Z</dcterms:created>
  <dcterms:modified xsi:type="dcterms:W3CDTF">2023-03-13T11:17:34Z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0x010100DF71AD863CD3F44C98355456A913917E</vt:lpwstr>
  </property>
</Properties>
</file>